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EF7EB7-63D2-41FC-A299-20D8BDBF5C0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85551CC1-F4FC-4CC4-AEE7-2EEA6881E5AD}">
      <dgm:prSet phldrT="[Text]"/>
      <dgm:spPr>
        <a:solidFill>
          <a:schemeClr val="accent3">
            <a:lumMod val="75000"/>
          </a:schemeClr>
        </a:solidFill>
      </dgm:spPr>
      <dgm:t>
        <a:bodyPr/>
        <a:lstStyle/>
        <a:p>
          <a:r>
            <a:rPr lang="en-US" dirty="0"/>
            <a:t>Data Understanding</a:t>
          </a:r>
        </a:p>
      </dgm:t>
    </dgm:pt>
    <dgm:pt modelId="{5901A019-B30E-43C7-968E-63DA09E63FC0}" type="parTrans" cxnId="{A6580912-5483-4AD0-B0B6-B98BD30A6BE7}">
      <dgm:prSet/>
      <dgm:spPr/>
      <dgm:t>
        <a:bodyPr/>
        <a:lstStyle/>
        <a:p>
          <a:endParaRPr lang="en-US"/>
        </a:p>
      </dgm:t>
    </dgm:pt>
    <dgm:pt modelId="{F21C838C-F60D-4773-9AAB-AF46BBF24518}" type="sibTrans" cxnId="{A6580912-5483-4AD0-B0B6-B98BD30A6BE7}">
      <dgm:prSet/>
      <dgm:spPr/>
      <dgm:t>
        <a:bodyPr/>
        <a:lstStyle/>
        <a:p>
          <a:endParaRPr lang="en-US"/>
        </a:p>
      </dgm:t>
    </dgm:pt>
    <dgm:pt modelId="{766C60DA-9572-4551-9944-21BC5E088043}">
      <dgm:prSet phldrT="[Text]"/>
      <dgm:spPr>
        <a:solidFill>
          <a:schemeClr val="accent4"/>
        </a:solidFill>
      </dgm:spPr>
      <dgm:t>
        <a:bodyPr/>
        <a:lstStyle/>
        <a:p>
          <a:r>
            <a:rPr lang="en-US" dirty="0"/>
            <a:t>Data Preparation</a:t>
          </a:r>
        </a:p>
      </dgm:t>
    </dgm:pt>
    <dgm:pt modelId="{B6F8A2AF-97EB-4909-86B1-5A98654EA8FF}" type="parTrans" cxnId="{C8379729-0742-4857-979B-746441EE7284}">
      <dgm:prSet/>
      <dgm:spPr/>
      <dgm:t>
        <a:bodyPr/>
        <a:lstStyle/>
        <a:p>
          <a:endParaRPr lang="en-US"/>
        </a:p>
      </dgm:t>
    </dgm:pt>
    <dgm:pt modelId="{10802B65-5A4B-4CBF-89DA-B81911C8582B}" type="sibTrans" cxnId="{C8379729-0742-4857-979B-746441EE7284}">
      <dgm:prSet/>
      <dgm:spPr/>
      <dgm:t>
        <a:bodyPr/>
        <a:lstStyle/>
        <a:p>
          <a:endParaRPr lang="en-US"/>
        </a:p>
      </dgm:t>
    </dgm:pt>
    <dgm:pt modelId="{3C8D31EF-E026-4BB5-B6F0-75AD957D39AE}">
      <dgm:prSet phldrT="[Text]"/>
      <dgm:spPr>
        <a:solidFill>
          <a:schemeClr val="accent6">
            <a:lumMod val="50000"/>
          </a:schemeClr>
        </a:solidFill>
      </dgm:spPr>
      <dgm:t>
        <a:bodyPr/>
        <a:lstStyle/>
        <a:p>
          <a:r>
            <a:rPr lang="en-US" dirty="0"/>
            <a:t>Modeling</a:t>
          </a:r>
        </a:p>
      </dgm:t>
    </dgm:pt>
    <dgm:pt modelId="{B7AD3485-D91F-4801-992C-5546C878D5CB}" type="parTrans" cxnId="{719E02EB-AF6E-439E-842F-F3590A14FB12}">
      <dgm:prSet/>
      <dgm:spPr/>
      <dgm:t>
        <a:bodyPr/>
        <a:lstStyle/>
        <a:p>
          <a:endParaRPr lang="en-US"/>
        </a:p>
      </dgm:t>
    </dgm:pt>
    <dgm:pt modelId="{F0902F51-DCBC-401A-8A99-67F60D36C1B2}" type="sibTrans" cxnId="{719E02EB-AF6E-439E-842F-F3590A14FB12}">
      <dgm:prSet/>
      <dgm:spPr/>
      <dgm:t>
        <a:bodyPr/>
        <a:lstStyle/>
        <a:p>
          <a:endParaRPr lang="en-US"/>
        </a:p>
      </dgm:t>
    </dgm:pt>
    <dgm:pt modelId="{0F6CE154-3174-4064-A999-00D78B7B805D}">
      <dgm:prSet phldrT="[Text]"/>
      <dgm:spPr>
        <a:solidFill>
          <a:schemeClr val="accent2"/>
        </a:solidFill>
      </dgm:spPr>
      <dgm:t>
        <a:bodyPr/>
        <a:lstStyle/>
        <a:p>
          <a:r>
            <a:rPr lang="en-US" dirty="0"/>
            <a:t>Evaluation</a:t>
          </a:r>
        </a:p>
      </dgm:t>
    </dgm:pt>
    <dgm:pt modelId="{8B779CB4-DBEF-4A50-BF36-0FBF523A5717}" type="parTrans" cxnId="{D73B7B57-81EC-4047-A2B2-26CF44C621E7}">
      <dgm:prSet/>
      <dgm:spPr/>
      <dgm:t>
        <a:bodyPr/>
        <a:lstStyle/>
        <a:p>
          <a:endParaRPr lang="en-US"/>
        </a:p>
      </dgm:t>
    </dgm:pt>
    <dgm:pt modelId="{D9B530D2-F7C2-4A3F-9C7C-6C152D884A52}" type="sibTrans" cxnId="{D73B7B57-81EC-4047-A2B2-26CF44C621E7}">
      <dgm:prSet/>
      <dgm:spPr/>
      <dgm:t>
        <a:bodyPr/>
        <a:lstStyle/>
        <a:p>
          <a:endParaRPr lang="en-US"/>
        </a:p>
      </dgm:t>
    </dgm:pt>
    <dgm:pt modelId="{58074328-B941-431D-A64A-85FC02633BE7}" type="pres">
      <dgm:prSet presAssocID="{03EF7EB7-63D2-41FC-A299-20D8BDBF5C0B}" presName="diagram" presStyleCnt="0">
        <dgm:presLayoutVars>
          <dgm:dir/>
          <dgm:resizeHandles val="exact"/>
        </dgm:presLayoutVars>
      </dgm:prSet>
      <dgm:spPr/>
    </dgm:pt>
    <dgm:pt modelId="{AEBC247B-4A34-4AD4-9344-EC6F82C08095}" type="pres">
      <dgm:prSet presAssocID="{85551CC1-F4FC-4CC4-AEE7-2EEA6881E5AD}" presName="node" presStyleLbl="node1" presStyleIdx="0" presStyleCnt="4">
        <dgm:presLayoutVars>
          <dgm:bulletEnabled val="1"/>
        </dgm:presLayoutVars>
      </dgm:prSet>
      <dgm:spPr>
        <a:prstGeom prst="bevel">
          <a:avLst/>
        </a:prstGeom>
      </dgm:spPr>
    </dgm:pt>
    <dgm:pt modelId="{68682091-C174-4EEC-95AB-ADA07A7AF6C2}" type="pres">
      <dgm:prSet presAssocID="{F21C838C-F60D-4773-9AAB-AF46BBF24518}" presName="sibTrans" presStyleCnt="0"/>
      <dgm:spPr/>
    </dgm:pt>
    <dgm:pt modelId="{6F78D135-9226-44CB-A6BB-FD46E5C0C6B2}" type="pres">
      <dgm:prSet presAssocID="{766C60DA-9572-4551-9944-21BC5E088043}" presName="node" presStyleLbl="node1" presStyleIdx="1" presStyleCnt="4">
        <dgm:presLayoutVars>
          <dgm:bulletEnabled val="1"/>
        </dgm:presLayoutVars>
      </dgm:prSet>
      <dgm:spPr>
        <a:prstGeom prst="bevel">
          <a:avLst/>
        </a:prstGeom>
      </dgm:spPr>
    </dgm:pt>
    <dgm:pt modelId="{210C1839-2B1C-4BA4-A8B7-B517326559D6}" type="pres">
      <dgm:prSet presAssocID="{10802B65-5A4B-4CBF-89DA-B81911C8582B}" presName="sibTrans" presStyleCnt="0"/>
      <dgm:spPr/>
    </dgm:pt>
    <dgm:pt modelId="{A7F6E9C6-BA7E-4E1D-B520-A62CC74DADC2}" type="pres">
      <dgm:prSet presAssocID="{3C8D31EF-E026-4BB5-B6F0-75AD957D39AE}" presName="node" presStyleLbl="node1" presStyleIdx="2" presStyleCnt="4">
        <dgm:presLayoutVars>
          <dgm:bulletEnabled val="1"/>
        </dgm:presLayoutVars>
      </dgm:prSet>
      <dgm:spPr>
        <a:prstGeom prst="bevel">
          <a:avLst/>
        </a:prstGeom>
      </dgm:spPr>
    </dgm:pt>
    <dgm:pt modelId="{64C2DEC5-6D66-415E-B40C-351009916C44}" type="pres">
      <dgm:prSet presAssocID="{F0902F51-DCBC-401A-8A99-67F60D36C1B2}" presName="sibTrans" presStyleCnt="0"/>
      <dgm:spPr/>
    </dgm:pt>
    <dgm:pt modelId="{4B0E9E97-7D6C-4E15-8D45-952334466A9B}" type="pres">
      <dgm:prSet presAssocID="{0F6CE154-3174-4064-A999-00D78B7B805D}" presName="node" presStyleLbl="node1" presStyleIdx="3" presStyleCnt="4">
        <dgm:presLayoutVars>
          <dgm:bulletEnabled val="1"/>
        </dgm:presLayoutVars>
      </dgm:prSet>
      <dgm:spPr>
        <a:prstGeom prst="bevel">
          <a:avLst/>
        </a:prstGeom>
      </dgm:spPr>
    </dgm:pt>
  </dgm:ptLst>
  <dgm:cxnLst>
    <dgm:cxn modelId="{A6580912-5483-4AD0-B0B6-B98BD30A6BE7}" srcId="{03EF7EB7-63D2-41FC-A299-20D8BDBF5C0B}" destId="{85551CC1-F4FC-4CC4-AEE7-2EEA6881E5AD}" srcOrd="0" destOrd="0" parTransId="{5901A019-B30E-43C7-968E-63DA09E63FC0}" sibTransId="{F21C838C-F60D-4773-9AAB-AF46BBF24518}"/>
    <dgm:cxn modelId="{3FEE841B-B444-40AD-AAC8-DB325323BBC9}" type="presOf" srcId="{0F6CE154-3174-4064-A999-00D78B7B805D}" destId="{4B0E9E97-7D6C-4E15-8D45-952334466A9B}" srcOrd="0" destOrd="0" presId="urn:microsoft.com/office/officeart/2005/8/layout/default"/>
    <dgm:cxn modelId="{C8379729-0742-4857-979B-746441EE7284}" srcId="{03EF7EB7-63D2-41FC-A299-20D8BDBF5C0B}" destId="{766C60DA-9572-4551-9944-21BC5E088043}" srcOrd="1" destOrd="0" parTransId="{B6F8A2AF-97EB-4909-86B1-5A98654EA8FF}" sibTransId="{10802B65-5A4B-4CBF-89DA-B81911C8582B}"/>
    <dgm:cxn modelId="{D73B7B57-81EC-4047-A2B2-26CF44C621E7}" srcId="{03EF7EB7-63D2-41FC-A299-20D8BDBF5C0B}" destId="{0F6CE154-3174-4064-A999-00D78B7B805D}" srcOrd="3" destOrd="0" parTransId="{8B779CB4-DBEF-4A50-BF36-0FBF523A5717}" sibTransId="{D9B530D2-F7C2-4A3F-9C7C-6C152D884A52}"/>
    <dgm:cxn modelId="{67CFC37B-0D5E-4DCD-9C26-151A99798E35}" type="presOf" srcId="{766C60DA-9572-4551-9944-21BC5E088043}" destId="{6F78D135-9226-44CB-A6BB-FD46E5C0C6B2}" srcOrd="0" destOrd="0" presId="urn:microsoft.com/office/officeart/2005/8/layout/default"/>
    <dgm:cxn modelId="{136BE87D-5A11-4B5D-85F8-3AC1CF65DC9C}" type="presOf" srcId="{03EF7EB7-63D2-41FC-A299-20D8BDBF5C0B}" destId="{58074328-B941-431D-A64A-85FC02633BE7}" srcOrd="0" destOrd="0" presId="urn:microsoft.com/office/officeart/2005/8/layout/default"/>
    <dgm:cxn modelId="{067684BB-D9B6-4D70-B4CB-6A3A176BB594}" type="presOf" srcId="{3C8D31EF-E026-4BB5-B6F0-75AD957D39AE}" destId="{A7F6E9C6-BA7E-4E1D-B520-A62CC74DADC2}" srcOrd="0" destOrd="0" presId="urn:microsoft.com/office/officeart/2005/8/layout/default"/>
    <dgm:cxn modelId="{719E02EB-AF6E-439E-842F-F3590A14FB12}" srcId="{03EF7EB7-63D2-41FC-A299-20D8BDBF5C0B}" destId="{3C8D31EF-E026-4BB5-B6F0-75AD957D39AE}" srcOrd="2" destOrd="0" parTransId="{B7AD3485-D91F-4801-992C-5546C878D5CB}" sibTransId="{F0902F51-DCBC-401A-8A99-67F60D36C1B2}"/>
    <dgm:cxn modelId="{21CA26F7-622D-4A0A-A1C3-88727EF8ABB3}" type="presOf" srcId="{85551CC1-F4FC-4CC4-AEE7-2EEA6881E5AD}" destId="{AEBC247B-4A34-4AD4-9344-EC6F82C08095}" srcOrd="0" destOrd="0" presId="urn:microsoft.com/office/officeart/2005/8/layout/default"/>
    <dgm:cxn modelId="{D530671D-8619-49D8-A646-542248EDDDE5}" type="presParOf" srcId="{58074328-B941-431D-A64A-85FC02633BE7}" destId="{AEBC247B-4A34-4AD4-9344-EC6F82C08095}" srcOrd="0" destOrd="0" presId="urn:microsoft.com/office/officeart/2005/8/layout/default"/>
    <dgm:cxn modelId="{764252A1-7E8A-41AA-9010-37271DFB144F}" type="presParOf" srcId="{58074328-B941-431D-A64A-85FC02633BE7}" destId="{68682091-C174-4EEC-95AB-ADA07A7AF6C2}" srcOrd="1" destOrd="0" presId="urn:microsoft.com/office/officeart/2005/8/layout/default"/>
    <dgm:cxn modelId="{3F5D9FEA-4093-41DF-82AF-CE9B7A8276F6}" type="presParOf" srcId="{58074328-B941-431D-A64A-85FC02633BE7}" destId="{6F78D135-9226-44CB-A6BB-FD46E5C0C6B2}" srcOrd="2" destOrd="0" presId="urn:microsoft.com/office/officeart/2005/8/layout/default"/>
    <dgm:cxn modelId="{1D976A27-F0D1-43D7-A074-57CE1611FF3A}" type="presParOf" srcId="{58074328-B941-431D-A64A-85FC02633BE7}" destId="{210C1839-2B1C-4BA4-A8B7-B517326559D6}" srcOrd="3" destOrd="0" presId="urn:microsoft.com/office/officeart/2005/8/layout/default"/>
    <dgm:cxn modelId="{369B6748-256D-4EF3-8522-FFA90759A224}" type="presParOf" srcId="{58074328-B941-431D-A64A-85FC02633BE7}" destId="{A7F6E9C6-BA7E-4E1D-B520-A62CC74DADC2}" srcOrd="4" destOrd="0" presId="urn:microsoft.com/office/officeart/2005/8/layout/default"/>
    <dgm:cxn modelId="{134E777B-DF9A-4B03-8B2D-F262DA5B9854}" type="presParOf" srcId="{58074328-B941-431D-A64A-85FC02633BE7}" destId="{64C2DEC5-6D66-415E-B40C-351009916C44}" srcOrd="5" destOrd="0" presId="urn:microsoft.com/office/officeart/2005/8/layout/default"/>
    <dgm:cxn modelId="{7FB3E0C2-F1F1-46BB-8DAC-61838660EDEC}" type="presParOf" srcId="{58074328-B941-431D-A64A-85FC02633BE7}" destId="{4B0E9E97-7D6C-4E15-8D45-952334466A9B}" srcOrd="6"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BE4872-14B3-4A99-81C0-5AC28D5D67FF}"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A9FEE4A3-4B12-4F6B-AE44-66A9B5E883B7}">
      <dgm:prSet phldrT="[Text]"/>
      <dgm:spPr/>
      <dgm:t>
        <a:bodyPr/>
        <a:lstStyle/>
        <a:p>
          <a:r>
            <a:rPr lang="en-US" dirty="0"/>
            <a:t>High</a:t>
          </a:r>
        </a:p>
      </dgm:t>
    </dgm:pt>
    <dgm:pt modelId="{4B3A422A-47B2-4A33-9AD7-85235A433D95}" type="parTrans" cxnId="{34FFA7D7-2423-4380-AD23-40E0C8FF3261}">
      <dgm:prSet/>
      <dgm:spPr/>
      <dgm:t>
        <a:bodyPr/>
        <a:lstStyle/>
        <a:p>
          <a:endParaRPr lang="en-US"/>
        </a:p>
      </dgm:t>
    </dgm:pt>
    <dgm:pt modelId="{F8E5ECAE-BEDC-4603-8003-D43E1DFB2DF2}" type="sibTrans" cxnId="{34FFA7D7-2423-4380-AD23-40E0C8FF3261}">
      <dgm:prSet/>
      <dgm:spPr/>
      <dgm:t>
        <a:bodyPr/>
        <a:lstStyle/>
        <a:p>
          <a:endParaRPr lang="en-US"/>
        </a:p>
      </dgm:t>
    </dgm:pt>
    <dgm:pt modelId="{61DA08AF-CBF5-4C54-902D-78B5C582174F}">
      <dgm:prSet phldrT="[Text]"/>
      <dgm:spPr/>
      <dgm:t>
        <a:bodyPr/>
        <a:lstStyle/>
        <a:p>
          <a:r>
            <a:rPr lang="en-US" dirty="0"/>
            <a:t>Limit Balance</a:t>
          </a:r>
        </a:p>
      </dgm:t>
    </dgm:pt>
    <dgm:pt modelId="{D76606C6-F413-4960-BA97-B98D0918CA09}" type="parTrans" cxnId="{FD186C7A-5A2A-4212-8E96-EBAC145EF0C7}">
      <dgm:prSet/>
      <dgm:spPr/>
      <dgm:t>
        <a:bodyPr/>
        <a:lstStyle/>
        <a:p>
          <a:endParaRPr lang="en-US"/>
        </a:p>
      </dgm:t>
    </dgm:pt>
    <dgm:pt modelId="{2C4A5E49-BD9C-4CF5-89F9-CC5B27324F71}" type="sibTrans" cxnId="{FD186C7A-5A2A-4212-8E96-EBAC145EF0C7}">
      <dgm:prSet/>
      <dgm:spPr/>
      <dgm:t>
        <a:bodyPr/>
        <a:lstStyle/>
        <a:p>
          <a:endParaRPr lang="en-US"/>
        </a:p>
      </dgm:t>
    </dgm:pt>
    <dgm:pt modelId="{333F7E42-0C5E-4370-8808-F29B48BD4B43}">
      <dgm:prSet phldrT="[Text]"/>
      <dgm:spPr/>
      <dgm:t>
        <a:bodyPr/>
        <a:lstStyle/>
        <a:p>
          <a:r>
            <a:rPr lang="en-US" dirty="0"/>
            <a:t>6 Pay variables (repayment status)</a:t>
          </a:r>
        </a:p>
      </dgm:t>
    </dgm:pt>
    <dgm:pt modelId="{A1449CA3-16D5-4489-94FF-927559675537}" type="parTrans" cxnId="{823803B5-7FC0-404E-9DE8-203BECA13B42}">
      <dgm:prSet/>
      <dgm:spPr/>
      <dgm:t>
        <a:bodyPr/>
        <a:lstStyle/>
        <a:p>
          <a:endParaRPr lang="en-US"/>
        </a:p>
      </dgm:t>
    </dgm:pt>
    <dgm:pt modelId="{79082292-7844-43E4-BF79-8C4C22EF9239}" type="sibTrans" cxnId="{823803B5-7FC0-404E-9DE8-203BECA13B42}">
      <dgm:prSet/>
      <dgm:spPr/>
      <dgm:t>
        <a:bodyPr/>
        <a:lstStyle/>
        <a:p>
          <a:endParaRPr lang="en-US"/>
        </a:p>
      </dgm:t>
    </dgm:pt>
    <dgm:pt modelId="{EF390B2D-C0BF-4C73-ACA4-EF363A8B1750}">
      <dgm:prSet phldrT="[Text]"/>
      <dgm:spPr/>
      <dgm:t>
        <a:bodyPr/>
        <a:lstStyle/>
        <a:p>
          <a:r>
            <a:rPr lang="en-US" dirty="0"/>
            <a:t>Medium</a:t>
          </a:r>
        </a:p>
      </dgm:t>
    </dgm:pt>
    <dgm:pt modelId="{D61CB528-CB76-45A9-8544-41E17C630613}" type="parTrans" cxnId="{EEBE5B46-CF96-4CC1-B2F3-30DF0B371533}">
      <dgm:prSet/>
      <dgm:spPr/>
      <dgm:t>
        <a:bodyPr/>
        <a:lstStyle/>
        <a:p>
          <a:endParaRPr lang="en-US"/>
        </a:p>
      </dgm:t>
    </dgm:pt>
    <dgm:pt modelId="{9450910B-65E2-4B2B-B07C-72C7DF3878C6}" type="sibTrans" cxnId="{EEBE5B46-CF96-4CC1-B2F3-30DF0B371533}">
      <dgm:prSet/>
      <dgm:spPr/>
      <dgm:t>
        <a:bodyPr/>
        <a:lstStyle/>
        <a:p>
          <a:endParaRPr lang="en-US"/>
        </a:p>
      </dgm:t>
    </dgm:pt>
    <dgm:pt modelId="{779787EB-3441-404B-AF70-7337AE677690}">
      <dgm:prSet phldrT="[Text]"/>
      <dgm:spPr/>
      <dgm:t>
        <a:bodyPr/>
        <a:lstStyle/>
        <a:p>
          <a:r>
            <a:rPr lang="en-US" dirty="0"/>
            <a:t>6 Bill amount variables</a:t>
          </a:r>
        </a:p>
      </dgm:t>
    </dgm:pt>
    <dgm:pt modelId="{4E8D3EEA-A484-40AB-B515-6752D5FC0D71}" type="parTrans" cxnId="{DFD56E45-C577-4A89-8D07-10F683C73F44}">
      <dgm:prSet/>
      <dgm:spPr/>
      <dgm:t>
        <a:bodyPr/>
        <a:lstStyle/>
        <a:p>
          <a:endParaRPr lang="en-US"/>
        </a:p>
      </dgm:t>
    </dgm:pt>
    <dgm:pt modelId="{C515036C-743F-4FE1-A299-9EBB10E00647}" type="sibTrans" cxnId="{DFD56E45-C577-4A89-8D07-10F683C73F44}">
      <dgm:prSet/>
      <dgm:spPr/>
      <dgm:t>
        <a:bodyPr/>
        <a:lstStyle/>
        <a:p>
          <a:endParaRPr lang="en-US"/>
        </a:p>
      </dgm:t>
    </dgm:pt>
    <dgm:pt modelId="{ED402472-BFD6-4735-B5B1-CD92862478CE}">
      <dgm:prSet phldrT="[Text]"/>
      <dgm:spPr/>
      <dgm:t>
        <a:bodyPr/>
        <a:lstStyle/>
        <a:p>
          <a:r>
            <a:rPr lang="en-US" dirty="0"/>
            <a:t>6 Payment variables</a:t>
          </a:r>
        </a:p>
      </dgm:t>
    </dgm:pt>
    <dgm:pt modelId="{05A8C69D-FCA8-4C2E-B75A-3002145AE9C5}" type="parTrans" cxnId="{8B34302B-B271-486A-908C-DE5CF94AAFCD}">
      <dgm:prSet/>
      <dgm:spPr/>
      <dgm:t>
        <a:bodyPr/>
        <a:lstStyle/>
        <a:p>
          <a:endParaRPr lang="en-US"/>
        </a:p>
      </dgm:t>
    </dgm:pt>
    <dgm:pt modelId="{0637FD4F-3F70-43F4-A572-111A386C44B8}" type="sibTrans" cxnId="{8B34302B-B271-486A-908C-DE5CF94AAFCD}">
      <dgm:prSet/>
      <dgm:spPr/>
      <dgm:t>
        <a:bodyPr/>
        <a:lstStyle/>
        <a:p>
          <a:endParaRPr lang="en-US"/>
        </a:p>
      </dgm:t>
    </dgm:pt>
    <dgm:pt modelId="{CFA19028-1BC2-46DC-8E2B-99E5C6AA2082}">
      <dgm:prSet phldrT="[Text]"/>
      <dgm:spPr/>
      <dgm:t>
        <a:bodyPr/>
        <a:lstStyle/>
        <a:p>
          <a:r>
            <a:rPr lang="en-US" dirty="0"/>
            <a:t>Low</a:t>
          </a:r>
        </a:p>
      </dgm:t>
    </dgm:pt>
    <dgm:pt modelId="{7EC7DEA7-0129-439B-B655-4D234A00C133}" type="parTrans" cxnId="{4B7CAD5D-26D0-4BBA-8808-BF802EC60F28}">
      <dgm:prSet/>
      <dgm:spPr/>
      <dgm:t>
        <a:bodyPr/>
        <a:lstStyle/>
        <a:p>
          <a:endParaRPr lang="en-US"/>
        </a:p>
      </dgm:t>
    </dgm:pt>
    <dgm:pt modelId="{45512C2C-8066-4C48-8321-A14732B37A01}" type="sibTrans" cxnId="{4B7CAD5D-26D0-4BBA-8808-BF802EC60F28}">
      <dgm:prSet/>
      <dgm:spPr/>
      <dgm:t>
        <a:bodyPr/>
        <a:lstStyle/>
        <a:p>
          <a:endParaRPr lang="en-US"/>
        </a:p>
      </dgm:t>
    </dgm:pt>
    <dgm:pt modelId="{2FB1A31E-9628-48CD-B841-79CC7165E36F}">
      <dgm:prSet phldrT="[Text]"/>
      <dgm:spPr/>
      <dgm:t>
        <a:bodyPr/>
        <a:lstStyle/>
        <a:p>
          <a:r>
            <a:rPr lang="en-US" dirty="0"/>
            <a:t>Gender</a:t>
          </a:r>
        </a:p>
      </dgm:t>
    </dgm:pt>
    <dgm:pt modelId="{E1A9EE22-2B5E-4A27-8053-38BB7D897C0E}" type="parTrans" cxnId="{CF1C5927-CEC3-4312-928F-720CD948B0A8}">
      <dgm:prSet/>
      <dgm:spPr/>
      <dgm:t>
        <a:bodyPr/>
        <a:lstStyle/>
        <a:p>
          <a:endParaRPr lang="en-US"/>
        </a:p>
      </dgm:t>
    </dgm:pt>
    <dgm:pt modelId="{650887DB-3A7D-46B1-BEDC-C63B4C8A5319}" type="sibTrans" cxnId="{CF1C5927-CEC3-4312-928F-720CD948B0A8}">
      <dgm:prSet/>
      <dgm:spPr/>
      <dgm:t>
        <a:bodyPr/>
        <a:lstStyle/>
        <a:p>
          <a:endParaRPr lang="en-US"/>
        </a:p>
      </dgm:t>
    </dgm:pt>
    <dgm:pt modelId="{6E26EC1A-39E0-4E9B-A6CB-3CDF27D18E6D}">
      <dgm:prSet phldrT="[Text]"/>
      <dgm:spPr/>
      <dgm:t>
        <a:bodyPr/>
        <a:lstStyle/>
        <a:p>
          <a:r>
            <a:rPr lang="en-US" dirty="0"/>
            <a:t>Education</a:t>
          </a:r>
        </a:p>
      </dgm:t>
    </dgm:pt>
    <dgm:pt modelId="{82BB2979-1ECD-44DE-B5DC-DB3123178521}" type="parTrans" cxnId="{92BE6688-3DAD-4EEF-88B6-949B803832FB}">
      <dgm:prSet/>
      <dgm:spPr/>
      <dgm:t>
        <a:bodyPr/>
        <a:lstStyle/>
        <a:p>
          <a:endParaRPr lang="en-US"/>
        </a:p>
      </dgm:t>
    </dgm:pt>
    <dgm:pt modelId="{FA1D5145-05B8-4262-B1ED-A02FDCE22C5B}" type="sibTrans" cxnId="{92BE6688-3DAD-4EEF-88B6-949B803832FB}">
      <dgm:prSet/>
      <dgm:spPr/>
      <dgm:t>
        <a:bodyPr/>
        <a:lstStyle/>
        <a:p>
          <a:endParaRPr lang="en-US"/>
        </a:p>
      </dgm:t>
    </dgm:pt>
    <dgm:pt modelId="{12FA3322-2CBF-4A44-9C7A-B45B7FB66BF0}">
      <dgm:prSet phldrT="[Text]"/>
      <dgm:spPr/>
      <dgm:t>
        <a:bodyPr/>
        <a:lstStyle/>
        <a:p>
          <a:r>
            <a:rPr lang="en-US" dirty="0"/>
            <a:t>Marriage</a:t>
          </a:r>
        </a:p>
      </dgm:t>
    </dgm:pt>
    <dgm:pt modelId="{42404591-388E-4581-BC66-8F58C617B072}" type="parTrans" cxnId="{D8FF6296-0343-419A-8732-96F404B025DA}">
      <dgm:prSet/>
      <dgm:spPr/>
      <dgm:t>
        <a:bodyPr/>
        <a:lstStyle/>
        <a:p>
          <a:endParaRPr lang="en-US"/>
        </a:p>
      </dgm:t>
    </dgm:pt>
    <dgm:pt modelId="{CCE85CDE-5C88-4A24-AEC9-7DE94A91A3A8}" type="sibTrans" cxnId="{D8FF6296-0343-419A-8732-96F404B025DA}">
      <dgm:prSet/>
      <dgm:spPr/>
      <dgm:t>
        <a:bodyPr/>
        <a:lstStyle/>
        <a:p>
          <a:endParaRPr lang="en-US"/>
        </a:p>
      </dgm:t>
    </dgm:pt>
    <dgm:pt modelId="{D02C020E-D50E-4A5F-A4DB-72E816A831E4}">
      <dgm:prSet phldrT="[Text]"/>
      <dgm:spPr/>
      <dgm:t>
        <a:bodyPr/>
        <a:lstStyle/>
        <a:p>
          <a:r>
            <a:rPr lang="en-US" dirty="0"/>
            <a:t>Age</a:t>
          </a:r>
        </a:p>
      </dgm:t>
    </dgm:pt>
    <dgm:pt modelId="{B5B6D61A-2112-4B8A-9992-E4A5A5A4D1D0}" type="parTrans" cxnId="{D3D20D39-2F82-410B-9879-4EA827D8B58D}">
      <dgm:prSet/>
      <dgm:spPr/>
      <dgm:t>
        <a:bodyPr/>
        <a:lstStyle/>
        <a:p>
          <a:endParaRPr lang="en-US"/>
        </a:p>
      </dgm:t>
    </dgm:pt>
    <dgm:pt modelId="{2B8170BA-8112-44D0-B6C4-DB8FF89F3E7B}" type="sibTrans" cxnId="{D3D20D39-2F82-410B-9879-4EA827D8B58D}">
      <dgm:prSet/>
      <dgm:spPr/>
      <dgm:t>
        <a:bodyPr/>
        <a:lstStyle/>
        <a:p>
          <a:endParaRPr lang="en-US"/>
        </a:p>
      </dgm:t>
    </dgm:pt>
    <dgm:pt modelId="{F51A8352-3709-4ADD-AB83-83A5E31E96AD}" type="pres">
      <dgm:prSet presAssocID="{6ABE4872-14B3-4A99-81C0-5AC28D5D67FF}" presName="Name0" presStyleCnt="0">
        <dgm:presLayoutVars>
          <dgm:dir/>
          <dgm:animLvl val="lvl"/>
          <dgm:resizeHandles val="exact"/>
        </dgm:presLayoutVars>
      </dgm:prSet>
      <dgm:spPr/>
    </dgm:pt>
    <dgm:pt modelId="{D0325ED5-C536-4BFA-93DB-C122C02BB416}" type="pres">
      <dgm:prSet presAssocID="{A9FEE4A3-4B12-4F6B-AE44-66A9B5E883B7}" presName="composite" presStyleCnt="0"/>
      <dgm:spPr/>
    </dgm:pt>
    <dgm:pt modelId="{CEBEBEF1-AA9F-4030-8AD5-54B7BB2B6EDD}" type="pres">
      <dgm:prSet presAssocID="{A9FEE4A3-4B12-4F6B-AE44-66A9B5E883B7}" presName="parTx" presStyleLbl="alignNode1" presStyleIdx="0" presStyleCnt="3">
        <dgm:presLayoutVars>
          <dgm:chMax val="0"/>
          <dgm:chPref val="0"/>
          <dgm:bulletEnabled val="1"/>
        </dgm:presLayoutVars>
      </dgm:prSet>
      <dgm:spPr/>
    </dgm:pt>
    <dgm:pt modelId="{47AB7F48-C3AD-453B-99AE-43A4B34EA5A6}" type="pres">
      <dgm:prSet presAssocID="{A9FEE4A3-4B12-4F6B-AE44-66A9B5E883B7}" presName="desTx" presStyleLbl="alignAccFollowNode1" presStyleIdx="0" presStyleCnt="3">
        <dgm:presLayoutVars>
          <dgm:bulletEnabled val="1"/>
        </dgm:presLayoutVars>
      </dgm:prSet>
      <dgm:spPr/>
    </dgm:pt>
    <dgm:pt modelId="{A7BEF57E-6E6A-454A-A412-525C35D15417}" type="pres">
      <dgm:prSet presAssocID="{F8E5ECAE-BEDC-4603-8003-D43E1DFB2DF2}" presName="space" presStyleCnt="0"/>
      <dgm:spPr/>
    </dgm:pt>
    <dgm:pt modelId="{5F97E244-8FC5-48FC-8B45-D7BFA288263C}" type="pres">
      <dgm:prSet presAssocID="{EF390B2D-C0BF-4C73-ACA4-EF363A8B1750}" presName="composite" presStyleCnt="0"/>
      <dgm:spPr/>
    </dgm:pt>
    <dgm:pt modelId="{6B3D54D8-49E2-431E-9F70-C71BF33EFB70}" type="pres">
      <dgm:prSet presAssocID="{EF390B2D-C0BF-4C73-ACA4-EF363A8B1750}" presName="parTx" presStyleLbl="alignNode1" presStyleIdx="1" presStyleCnt="3">
        <dgm:presLayoutVars>
          <dgm:chMax val="0"/>
          <dgm:chPref val="0"/>
          <dgm:bulletEnabled val="1"/>
        </dgm:presLayoutVars>
      </dgm:prSet>
      <dgm:spPr/>
    </dgm:pt>
    <dgm:pt modelId="{B717020E-5440-45EB-A830-DCE2BD375711}" type="pres">
      <dgm:prSet presAssocID="{EF390B2D-C0BF-4C73-ACA4-EF363A8B1750}" presName="desTx" presStyleLbl="alignAccFollowNode1" presStyleIdx="1" presStyleCnt="3">
        <dgm:presLayoutVars>
          <dgm:bulletEnabled val="1"/>
        </dgm:presLayoutVars>
      </dgm:prSet>
      <dgm:spPr/>
    </dgm:pt>
    <dgm:pt modelId="{9A52DEFA-9E0C-48B7-8034-7D44A590D0A8}" type="pres">
      <dgm:prSet presAssocID="{9450910B-65E2-4B2B-B07C-72C7DF3878C6}" presName="space" presStyleCnt="0"/>
      <dgm:spPr/>
    </dgm:pt>
    <dgm:pt modelId="{8F962209-259D-433E-9D47-A0E272806C37}" type="pres">
      <dgm:prSet presAssocID="{CFA19028-1BC2-46DC-8E2B-99E5C6AA2082}" presName="composite" presStyleCnt="0"/>
      <dgm:spPr/>
    </dgm:pt>
    <dgm:pt modelId="{CD548D97-8A38-45A5-99C4-11EEBDBDDFD2}" type="pres">
      <dgm:prSet presAssocID="{CFA19028-1BC2-46DC-8E2B-99E5C6AA2082}" presName="parTx" presStyleLbl="alignNode1" presStyleIdx="2" presStyleCnt="3">
        <dgm:presLayoutVars>
          <dgm:chMax val="0"/>
          <dgm:chPref val="0"/>
          <dgm:bulletEnabled val="1"/>
        </dgm:presLayoutVars>
      </dgm:prSet>
      <dgm:spPr/>
    </dgm:pt>
    <dgm:pt modelId="{613A8270-6BBF-48F4-98D5-8D39C16B9016}" type="pres">
      <dgm:prSet presAssocID="{CFA19028-1BC2-46DC-8E2B-99E5C6AA2082}" presName="desTx" presStyleLbl="alignAccFollowNode1" presStyleIdx="2" presStyleCnt="3">
        <dgm:presLayoutVars>
          <dgm:bulletEnabled val="1"/>
        </dgm:presLayoutVars>
      </dgm:prSet>
      <dgm:spPr/>
    </dgm:pt>
  </dgm:ptLst>
  <dgm:cxnLst>
    <dgm:cxn modelId="{57446610-719E-42CF-BDD0-03B0DC668005}" type="presOf" srcId="{61DA08AF-CBF5-4C54-902D-78B5C582174F}" destId="{47AB7F48-C3AD-453B-99AE-43A4B34EA5A6}" srcOrd="0" destOrd="0" presId="urn:microsoft.com/office/officeart/2005/8/layout/hList1"/>
    <dgm:cxn modelId="{D0274619-0F6B-4CC0-8145-143FE19C386E}" type="presOf" srcId="{CFA19028-1BC2-46DC-8E2B-99E5C6AA2082}" destId="{CD548D97-8A38-45A5-99C4-11EEBDBDDFD2}" srcOrd="0" destOrd="0" presId="urn:microsoft.com/office/officeart/2005/8/layout/hList1"/>
    <dgm:cxn modelId="{CF1C5927-CEC3-4312-928F-720CD948B0A8}" srcId="{CFA19028-1BC2-46DC-8E2B-99E5C6AA2082}" destId="{2FB1A31E-9628-48CD-B841-79CC7165E36F}" srcOrd="0" destOrd="0" parTransId="{E1A9EE22-2B5E-4A27-8053-38BB7D897C0E}" sibTransId="{650887DB-3A7D-46B1-BEDC-C63B4C8A5319}"/>
    <dgm:cxn modelId="{8B34302B-B271-486A-908C-DE5CF94AAFCD}" srcId="{EF390B2D-C0BF-4C73-ACA4-EF363A8B1750}" destId="{ED402472-BFD6-4735-B5B1-CD92862478CE}" srcOrd="1" destOrd="0" parTransId="{05A8C69D-FCA8-4C2E-B75A-3002145AE9C5}" sibTransId="{0637FD4F-3F70-43F4-A572-111A386C44B8}"/>
    <dgm:cxn modelId="{D3D20D39-2F82-410B-9879-4EA827D8B58D}" srcId="{CFA19028-1BC2-46DC-8E2B-99E5C6AA2082}" destId="{D02C020E-D50E-4A5F-A4DB-72E816A831E4}" srcOrd="3" destOrd="0" parTransId="{B5B6D61A-2112-4B8A-9992-E4A5A5A4D1D0}" sibTransId="{2B8170BA-8112-44D0-B6C4-DB8FF89F3E7B}"/>
    <dgm:cxn modelId="{4B7CAD5D-26D0-4BBA-8808-BF802EC60F28}" srcId="{6ABE4872-14B3-4A99-81C0-5AC28D5D67FF}" destId="{CFA19028-1BC2-46DC-8E2B-99E5C6AA2082}" srcOrd="2" destOrd="0" parTransId="{7EC7DEA7-0129-439B-B655-4D234A00C133}" sibTransId="{45512C2C-8066-4C48-8321-A14732B37A01}"/>
    <dgm:cxn modelId="{2A5C1861-440F-4B62-B79E-1EFE5D02CAC0}" type="presOf" srcId="{6E26EC1A-39E0-4E9B-A6CB-3CDF27D18E6D}" destId="{613A8270-6BBF-48F4-98D5-8D39C16B9016}" srcOrd="0" destOrd="1" presId="urn:microsoft.com/office/officeart/2005/8/layout/hList1"/>
    <dgm:cxn modelId="{DFD56E45-C577-4A89-8D07-10F683C73F44}" srcId="{EF390B2D-C0BF-4C73-ACA4-EF363A8B1750}" destId="{779787EB-3441-404B-AF70-7337AE677690}" srcOrd="0" destOrd="0" parTransId="{4E8D3EEA-A484-40AB-B515-6752D5FC0D71}" sibTransId="{C515036C-743F-4FE1-A299-9EBB10E00647}"/>
    <dgm:cxn modelId="{EEBE5B46-CF96-4CC1-B2F3-30DF0B371533}" srcId="{6ABE4872-14B3-4A99-81C0-5AC28D5D67FF}" destId="{EF390B2D-C0BF-4C73-ACA4-EF363A8B1750}" srcOrd="1" destOrd="0" parTransId="{D61CB528-CB76-45A9-8544-41E17C630613}" sibTransId="{9450910B-65E2-4B2B-B07C-72C7DF3878C6}"/>
    <dgm:cxn modelId="{2B0AD668-A585-4CBB-A5CA-AB8A73960A06}" type="presOf" srcId="{ED402472-BFD6-4735-B5B1-CD92862478CE}" destId="{B717020E-5440-45EB-A830-DCE2BD375711}" srcOrd="0" destOrd="1" presId="urn:microsoft.com/office/officeart/2005/8/layout/hList1"/>
    <dgm:cxn modelId="{54AAFC4C-9715-425E-A98C-815D28413846}" type="presOf" srcId="{12FA3322-2CBF-4A44-9C7A-B45B7FB66BF0}" destId="{613A8270-6BBF-48F4-98D5-8D39C16B9016}" srcOrd="0" destOrd="2" presId="urn:microsoft.com/office/officeart/2005/8/layout/hList1"/>
    <dgm:cxn modelId="{FD186C7A-5A2A-4212-8E96-EBAC145EF0C7}" srcId="{A9FEE4A3-4B12-4F6B-AE44-66A9B5E883B7}" destId="{61DA08AF-CBF5-4C54-902D-78B5C582174F}" srcOrd="0" destOrd="0" parTransId="{D76606C6-F413-4960-BA97-B98D0918CA09}" sibTransId="{2C4A5E49-BD9C-4CF5-89F9-CC5B27324F71}"/>
    <dgm:cxn modelId="{92BE6688-3DAD-4EEF-88B6-949B803832FB}" srcId="{CFA19028-1BC2-46DC-8E2B-99E5C6AA2082}" destId="{6E26EC1A-39E0-4E9B-A6CB-3CDF27D18E6D}" srcOrd="1" destOrd="0" parTransId="{82BB2979-1ECD-44DE-B5DC-DB3123178521}" sibTransId="{FA1D5145-05B8-4262-B1ED-A02FDCE22C5B}"/>
    <dgm:cxn modelId="{D8FF6296-0343-419A-8732-96F404B025DA}" srcId="{CFA19028-1BC2-46DC-8E2B-99E5C6AA2082}" destId="{12FA3322-2CBF-4A44-9C7A-B45B7FB66BF0}" srcOrd="2" destOrd="0" parTransId="{42404591-388E-4581-BC66-8F58C617B072}" sibTransId="{CCE85CDE-5C88-4A24-AEC9-7DE94A91A3A8}"/>
    <dgm:cxn modelId="{890CC99E-0EDB-4908-B263-46270A5509EE}" type="presOf" srcId="{EF390B2D-C0BF-4C73-ACA4-EF363A8B1750}" destId="{6B3D54D8-49E2-431E-9F70-C71BF33EFB70}" srcOrd="0" destOrd="0" presId="urn:microsoft.com/office/officeart/2005/8/layout/hList1"/>
    <dgm:cxn modelId="{E61A72A5-5D0A-4C8C-ADEB-B28854C7A49E}" type="presOf" srcId="{A9FEE4A3-4B12-4F6B-AE44-66A9B5E883B7}" destId="{CEBEBEF1-AA9F-4030-8AD5-54B7BB2B6EDD}" srcOrd="0" destOrd="0" presId="urn:microsoft.com/office/officeart/2005/8/layout/hList1"/>
    <dgm:cxn modelId="{2E9F1EAB-662E-46F3-BC8D-28B3F59333A3}" type="presOf" srcId="{779787EB-3441-404B-AF70-7337AE677690}" destId="{B717020E-5440-45EB-A830-DCE2BD375711}" srcOrd="0" destOrd="0" presId="urn:microsoft.com/office/officeart/2005/8/layout/hList1"/>
    <dgm:cxn modelId="{9D9EC0AB-4A0B-49DF-A012-65A718A37085}" type="presOf" srcId="{333F7E42-0C5E-4370-8808-F29B48BD4B43}" destId="{47AB7F48-C3AD-453B-99AE-43A4B34EA5A6}" srcOrd="0" destOrd="1" presId="urn:microsoft.com/office/officeart/2005/8/layout/hList1"/>
    <dgm:cxn modelId="{823803B5-7FC0-404E-9DE8-203BECA13B42}" srcId="{A9FEE4A3-4B12-4F6B-AE44-66A9B5E883B7}" destId="{333F7E42-0C5E-4370-8808-F29B48BD4B43}" srcOrd="1" destOrd="0" parTransId="{A1449CA3-16D5-4489-94FF-927559675537}" sibTransId="{79082292-7844-43E4-BF79-8C4C22EF9239}"/>
    <dgm:cxn modelId="{C55AFAB9-6CE7-423D-B80C-096BE5E3AA7D}" type="presOf" srcId="{2FB1A31E-9628-48CD-B841-79CC7165E36F}" destId="{613A8270-6BBF-48F4-98D5-8D39C16B9016}" srcOrd="0" destOrd="0" presId="urn:microsoft.com/office/officeart/2005/8/layout/hList1"/>
    <dgm:cxn modelId="{34FFA7D7-2423-4380-AD23-40E0C8FF3261}" srcId="{6ABE4872-14B3-4A99-81C0-5AC28D5D67FF}" destId="{A9FEE4A3-4B12-4F6B-AE44-66A9B5E883B7}" srcOrd="0" destOrd="0" parTransId="{4B3A422A-47B2-4A33-9AD7-85235A433D95}" sibTransId="{F8E5ECAE-BEDC-4603-8003-D43E1DFB2DF2}"/>
    <dgm:cxn modelId="{7D2088EE-C88E-45DE-AFEA-B91A30D1CD46}" type="presOf" srcId="{D02C020E-D50E-4A5F-A4DB-72E816A831E4}" destId="{613A8270-6BBF-48F4-98D5-8D39C16B9016}" srcOrd="0" destOrd="3" presId="urn:microsoft.com/office/officeart/2005/8/layout/hList1"/>
    <dgm:cxn modelId="{C123B7EE-ED05-46E6-9061-01D2D9C80265}" type="presOf" srcId="{6ABE4872-14B3-4A99-81C0-5AC28D5D67FF}" destId="{F51A8352-3709-4ADD-AB83-83A5E31E96AD}" srcOrd="0" destOrd="0" presId="urn:microsoft.com/office/officeart/2005/8/layout/hList1"/>
    <dgm:cxn modelId="{AC81A9C9-8B22-45DD-B5E3-A3E105080F97}" type="presParOf" srcId="{F51A8352-3709-4ADD-AB83-83A5E31E96AD}" destId="{D0325ED5-C536-4BFA-93DB-C122C02BB416}" srcOrd="0" destOrd="0" presId="urn:microsoft.com/office/officeart/2005/8/layout/hList1"/>
    <dgm:cxn modelId="{2C5C5A75-C5F7-4F8E-AB6A-FC8D8A2A0E7E}" type="presParOf" srcId="{D0325ED5-C536-4BFA-93DB-C122C02BB416}" destId="{CEBEBEF1-AA9F-4030-8AD5-54B7BB2B6EDD}" srcOrd="0" destOrd="0" presId="urn:microsoft.com/office/officeart/2005/8/layout/hList1"/>
    <dgm:cxn modelId="{48A48D96-1CF3-46F7-9950-0304DDFB8F22}" type="presParOf" srcId="{D0325ED5-C536-4BFA-93DB-C122C02BB416}" destId="{47AB7F48-C3AD-453B-99AE-43A4B34EA5A6}" srcOrd="1" destOrd="0" presId="urn:microsoft.com/office/officeart/2005/8/layout/hList1"/>
    <dgm:cxn modelId="{24DC6621-D690-447F-ABA4-D648EC5994DD}" type="presParOf" srcId="{F51A8352-3709-4ADD-AB83-83A5E31E96AD}" destId="{A7BEF57E-6E6A-454A-A412-525C35D15417}" srcOrd="1" destOrd="0" presId="urn:microsoft.com/office/officeart/2005/8/layout/hList1"/>
    <dgm:cxn modelId="{1330D64A-E549-4861-B35F-1471E31B6D97}" type="presParOf" srcId="{F51A8352-3709-4ADD-AB83-83A5E31E96AD}" destId="{5F97E244-8FC5-48FC-8B45-D7BFA288263C}" srcOrd="2" destOrd="0" presId="urn:microsoft.com/office/officeart/2005/8/layout/hList1"/>
    <dgm:cxn modelId="{D2C106EC-9803-42CB-91BA-FB7C71F10031}" type="presParOf" srcId="{5F97E244-8FC5-48FC-8B45-D7BFA288263C}" destId="{6B3D54D8-49E2-431E-9F70-C71BF33EFB70}" srcOrd="0" destOrd="0" presId="urn:microsoft.com/office/officeart/2005/8/layout/hList1"/>
    <dgm:cxn modelId="{6E520CCE-2B51-462A-AEB3-23F8697994B2}" type="presParOf" srcId="{5F97E244-8FC5-48FC-8B45-D7BFA288263C}" destId="{B717020E-5440-45EB-A830-DCE2BD375711}" srcOrd="1" destOrd="0" presId="urn:microsoft.com/office/officeart/2005/8/layout/hList1"/>
    <dgm:cxn modelId="{1C3F98B1-6E0A-41E7-8BDD-2EC9C13242F1}" type="presParOf" srcId="{F51A8352-3709-4ADD-AB83-83A5E31E96AD}" destId="{9A52DEFA-9E0C-48B7-8034-7D44A590D0A8}" srcOrd="3" destOrd="0" presId="urn:microsoft.com/office/officeart/2005/8/layout/hList1"/>
    <dgm:cxn modelId="{62A0D743-DB67-4812-84A1-840C96294089}" type="presParOf" srcId="{F51A8352-3709-4ADD-AB83-83A5E31E96AD}" destId="{8F962209-259D-433E-9D47-A0E272806C37}" srcOrd="4" destOrd="0" presId="urn:microsoft.com/office/officeart/2005/8/layout/hList1"/>
    <dgm:cxn modelId="{067F8C8C-D425-4F8B-94A0-CEF202EFF43E}" type="presParOf" srcId="{8F962209-259D-433E-9D47-A0E272806C37}" destId="{CD548D97-8A38-45A5-99C4-11EEBDBDDFD2}" srcOrd="0" destOrd="0" presId="urn:microsoft.com/office/officeart/2005/8/layout/hList1"/>
    <dgm:cxn modelId="{01C1E05F-1BAA-4D98-8D48-9A288B80DE4C}" type="presParOf" srcId="{8F962209-259D-433E-9D47-A0E272806C37}" destId="{613A8270-6BBF-48F4-98D5-8D39C16B9016}"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BC247B-4A34-4AD4-9344-EC6F82C08095}">
      <dsp:nvSpPr>
        <dsp:cNvPr id="0" name=""/>
        <dsp:cNvSpPr/>
      </dsp:nvSpPr>
      <dsp:spPr>
        <a:xfrm>
          <a:off x="824217" y="2504"/>
          <a:ext cx="3076710" cy="1846026"/>
        </a:xfrm>
        <a:prstGeom prst="bevel">
          <a:avLst/>
        </a:prstGeom>
        <a:solidFill>
          <a:schemeClr val="accent3">
            <a:lumMod val="75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Data Understanding</a:t>
          </a:r>
        </a:p>
      </dsp:txBody>
      <dsp:txXfrm>
        <a:off x="1054970" y="233257"/>
        <a:ext cx="2615204" cy="1384520"/>
      </dsp:txXfrm>
    </dsp:sp>
    <dsp:sp modelId="{6F78D135-9226-44CB-A6BB-FD46E5C0C6B2}">
      <dsp:nvSpPr>
        <dsp:cNvPr id="0" name=""/>
        <dsp:cNvSpPr/>
      </dsp:nvSpPr>
      <dsp:spPr>
        <a:xfrm>
          <a:off x="4208599" y="2504"/>
          <a:ext cx="3076710" cy="1846026"/>
        </a:xfrm>
        <a:prstGeom prst="bevel">
          <a:avLst/>
        </a:prstGeom>
        <a:solidFill>
          <a:schemeClr val="accent4"/>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Data Preparation</a:t>
          </a:r>
        </a:p>
      </dsp:txBody>
      <dsp:txXfrm>
        <a:off x="4439352" y="233257"/>
        <a:ext cx="2615204" cy="1384520"/>
      </dsp:txXfrm>
    </dsp:sp>
    <dsp:sp modelId="{A7F6E9C6-BA7E-4E1D-B520-A62CC74DADC2}">
      <dsp:nvSpPr>
        <dsp:cNvPr id="0" name=""/>
        <dsp:cNvSpPr/>
      </dsp:nvSpPr>
      <dsp:spPr>
        <a:xfrm>
          <a:off x="824217" y="2156202"/>
          <a:ext cx="3076710" cy="1846026"/>
        </a:xfrm>
        <a:prstGeom prst="bevel">
          <a:avLst/>
        </a:prstGeom>
        <a:solidFill>
          <a:schemeClr val="accent6">
            <a:lumMod val="5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Modeling</a:t>
          </a:r>
        </a:p>
      </dsp:txBody>
      <dsp:txXfrm>
        <a:off x="1054970" y="2386955"/>
        <a:ext cx="2615204" cy="1384520"/>
      </dsp:txXfrm>
    </dsp:sp>
    <dsp:sp modelId="{4B0E9E97-7D6C-4E15-8D45-952334466A9B}">
      <dsp:nvSpPr>
        <dsp:cNvPr id="0" name=""/>
        <dsp:cNvSpPr/>
      </dsp:nvSpPr>
      <dsp:spPr>
        <a:xfrm>
          <a:off x="4208599" y="2156202"/>
          <a:ext cx="3076710" cy="1846026"/>
        </a:xfrm>
        <a:prstGeom prst="bevel">
          <a:avLst/>
        </a:prstGeom>
        <a:solidFill>
          <a:schemeClr val="accent2"/>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Evaluation</a:t>
          </a:r>
        </a:p>
      </dsp:txBody>
      <dsp:txXfrm>
        <a:off x="4439352" y="2386955"/>
        <a:ext cx="2615204" cy="13845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BEBEF1-AA9F-4030-8AD5-54B7BB2B6EDD}">
      <dsp:nvSpPr>
        <dsp:cNvPr id="0" name=""/>
        <dsp:cNvSpPr/>
      </dsp:nvSpPr>
      <dsp:spPr>
        <a:xfrm>
          <a:off x="2495" y="434318"/>
          <a:ext cx="2432880" cy="777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High</a:t>
          </a:r>
        </a:p>
      </dsp:txBody>
      <dsp:txXfrm>
        <a:off x="2495" y="434318"/>
        <a:ext cx="2432880" cy="777600"/>
      </dsp:txXfrm>
    </dsp:sp>
    <dsp:sp modelId="{47AB7F48-C3AD-453B-99AE-43A4B34EA5A6}">
      <dsp:nvSpPr>
        <dsp:cNvPr id="0" name=""/>
        <dsp:cNvSpPr/>
      </dsp:nvSpPr>
      <dsp:spPr>
        <a:xfrm>
          <a:off x="2495" y="1211918"/>
          <a:ext cx="2432880" cy="259402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Limit Balance</a:t>
          </a:r>
        </a:p>
        <a:p>
          <a:pPr marL="228600" lvl="1" indent="-228600" algn="l" defTabSz="1200150">
            <a:lnSpc>
              <a:spcPct val="90000"/>
            </a:lnSpc>
            <a:spcBef>
              <a:spcPct val="0"/>
            </a:spcBef>
            <a:spcAft>
              <a:spcPct val="15000"/>
            </a:spcAft>
            <a:buChar char="•"/>
          </a:pPr>
          <a:r>
            <a:rPr lang="en-US" sz="2700" kern="1200" dirty="0"/>
            <a:t>6 Pay variables (repayment status)</a:t>
          </a:r>
        </a:p>
      </dsp:txBody>
      <dsp:txXfrm>
        <a:off x="2495" y="1211918"/>
        <a:ext cx="2432880" cy="2594025"/>
      </dsp:txXfrm>
    </dsp:sp>
    <dsp:sp modelId="{6B3D54D8-49E2-431E-9F70-C71BF33EFB70}">
      <dsp:nvSpPr>
        <dsp:cNvPr id="0" name=""/>
        <dsp:cNvSpPr/>
      </dsp:nvSpPr>
      <dsp:spPr>
        <a:xfrm>
          <a:off x="2775978" y="434318"/>
          <a:ext cx="2432880" cy="777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Medium</a:t>
          </a:r>
        </a:p>
      </dsp:txBody>
      <dsp:txXfrm>
        <a:off x="2775978" y="434318"/>
        <a:ext cx="2432880" cy="777600"/>
      </dsp:txXfrm>
    </dsp:sp>
    <dsp:sp modelId="{B717020E-5440-45EB-A830-DCE2BD375711}">
      <dsp:nvSpPr>
        <dsp:cNvPr id="0" name=""/>
        <dsp:cNvSpPr/>
      </dsp:nvSpPr>
      <dsp:spPr>
        <a:xfrm>
          <a:off x="2775978" y="1211918"/>
          <a:ext cx="2432880" cy="259402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6 Bill amount variables</a:t>
          </a:r>
        </a:p>
        <a:p>
          <a:pPr marL="228600" lvl="1" indent="-228600" algn="l" defTabSz="1200150">
            <a:lnSpc>
              <a:spcPct val="90000"/>
            </a:lnSpc>
            <a:spcBef>
              <a:spcPct val="0"/>
            </a:spcBef>
            <a:spcAft>
              <a:spcPct val="15000"/>
            </a:spcAft>
            <a:buChar char="•"/>
          </a:pPr>
          <a:r>
            <a:rPr lang="en-US" sz="2700" kern="1200" dirty="0"/>
            <a:t>6 Payment variables</a:t>
          </a:r>
        </a:p>
      </dsp:txBody>
      <dsp:txXfrm>
        <a:off x="2775978" y="1211918"/>
        <a:ext cx="2432880" cy="2594025"/>
      </dsp:txXfrm>
    </dsp:sp>
    <dsp:sp modelId="{CD548D97-8A38-45A5-99C4-11EEBDBDDFD2}">
      <dsp:nvSpPr>
        <dsp:cNvPr id="0" name=""/>
        <dsp:cNvSpPr/>
      </dsp:nvSpPr>
      <dsp:spPr>
        <a:xfrm>
          <a:off x="5549461" y="434318"/>
          <a:ext cx="2432880" cy="7776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Low</a:t>
          </a:r>
        </a:p>
      </dsp:txBody>
      <dsp:txXfrm>
        <a:off x="5549461" y="434318"/>
        <a:ext cx="2432880" cy="777600"/>
      </dsp:txXfrm>
    </dsp:sp>
    <dsp:sp modelId="{613A8270-6BBF-48F4-98D5-8D39C16B9016}">
      <dsp:nvSpPr>
        <dsp:cNvPr id="0" name=""/>
        <dsp:cNvSpPr/>
      </dsp:nvSpPr>
      <dsp:spPr>
        <a:xfrm>
          <a:off x="5549461" y="1211918"/>
          <a:ext cx="2432880" cy="2594025"/>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4018" tIns="144018" rIns="192024" bIns="216027" numCol="1" spcCol="1270" anchor="t" anchorCtr="0">
          <a:noAutofit/>
        </a:bodyPr>
        <a:lstStyle/>
        <a:p>
          <a:pPr marL="228600" lvl="1" indent="-228600" algn="l" defTabSz="1200150">
            <a:lnSpc>
              <a:spcPct val="90000"/>
            </a:lnSpc>
            <a:spcBef>
              <a:spcPct val="0"/>
            </a:spcBef>
            <a:spcAft>
              <a:spcPct val="15000"/>
            </a:spcAft>
            <a:buChar char="•"/>
          </a:pPr>
          <a:r>
            <a:rPr lang="en-US" sz="2700" kern="1200" dirty="0"/>
            <a:t>Gender</a:t>
          </a:r>
        </a:p>
        <a:p>
          <a:pPr marL="228600" lvl="1" indent="-228600" algn="l" defTabSz="1200150">
            <a:lnSpc>
              <a:spcPct val="90000"/>
            </a:lnSpc>
            <a:spcBef>
              <a:spcPct val="0"/>
            </a:spcBef>
            <a:spcAft>
              <a:spcPct val="15000"/>
            </a:spcAft>
            <a:buChar char="•"/>
          </a:pPr>
          <a:r>
            <a:rPr lang="en-US" sz="2700" kern="1200" dirty="0"/>
            <a:t>Education</a:t>
          </a:r>
        </a:p>
        <a:p>
          <a:pPr marL="228600" lvl="1" indent="-228600" algn="l" defTabSz="1200150">
            <a:lnSpc>
              <a:spcPct val="90000"/>
            </a:lnSpc>
            <a:spcBef>
              <a:spcPct val="0"/>
            </a:spcBef>
            <a:spcAft>
              <a:spcPct val="15000"/>
            </a:spcAft>
            <a:buChar char="•"/>
          </a:pPr>
          <a:r>
            <a:rPr lang="en-US" sz="2700" kern="1200" dirty="0"/>
            <a:t>Marriage</a:t>
          </a:r>
        </a:p>
        <a:p>
          <a:pPr marL="228600" lvl="1" indent="-228600" algn="l" defTabSz="1200150">
            <a:lnSpc>
              <a:spcPct val="90000"/>
            </a:lnSpc>
            <a:spcBef>
              <a:spcPct val="0"/>
            </a:spcBef>
            <a:spcAft>
              <a:spcPct val="15000"/>
            </a:spcAft>
            <a:buChar char="•"/>
          </a:pPr>
          <a:r>
            <a:rPr lang="en-US" sz="2700" kern="1200" dirty="0"/>
            <a:t>Age</a:t>
          </a:r>
        </a:p>
      </dsp:txBody>
      <dsp:txXfrm>
        <a:off x="5549461" y="1211918"/>
        <a:ext cx="2432880" cy="259402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97E0307-B85C-446A-8EF0-0407D435D787}" type="datetimeFigureOut">
              <a:rPr lang="en-US" dirty="0"/>
              <a:t>4/7/2021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D862E7-95FA-4FC4-9EC5-DDBFA8DC7417}"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DB987F2-A784-4F72-BB57-0E9EACDE722E}"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0BBD51E-4B19-444E-85C0-DBD7EB6263F4}"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0D7255A-4AD5-4D3E-9A0A-689DA3BA976C}"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EE0AD15-87AC-45B2-9EE5-8D165AF83CD7}" type="datetimeFigureOut">
              <a:rPr lang="en-US" dirty="0"/>
              <a:t>4/7/2021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C40CCD-F0D6-4CC2-A4C8-2D7D0D875F02}" type="datetimeFigureOut">
              <a:rPr lang="en-US" dirty="0"/>
              <a:t>4/7/2021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CFE2CC-454D-4466-AC55-B86DA0A87BAE}" type="datetimeFigureOut">
              <a:rPr lang="en-US" dirty="0"/>
              <a:t>4/7/2021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B647B1BF-4039-460D-A637-65428CBD720E}" type="datetimeFigureOut">
              <a:rPr lang="en-US" dirty="0"/>
              <a:t>4/7/2021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39ACE-9343-4EBE-B5CA-AEA240A1DC53}" type="datetimeFigureOut">
              <a:rPr lang="en-US" dirty="0"/>
              <a:t>4/7/2021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A00F7B-89C5-4DF7-A309-6263220147D4}" type="datetimeFigureOut">
              <a:rPr lang="en-US" dirty="0"/>
              <a:t>4/7/2021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49C95DE-FD64-4606-AE61-EC1136867CC6}"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EB0BBD-30FE-4CF1-900A-0C45149F8AF8}" type="datetimeFigureOut">
              <a:rPr lang="en-US" dirty="0"/>
              <a:t>4/7/2021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91A5F7F-3E81-4C65-A4D1-CB62D5B9DB91}" type="datetimeFigureOut">
              <a:rPr lang="en-US" dirty="0"/>
              <a:t>4/7/2021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77ECC86-1672-4627-AEFE-EC5485C73905}" type="datetimeFigureOut">
              <a:rPr lang="en-US" dirty="0"/>
              <a:t>4/7/2021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DCB01F-D966-4C62-B900-0BE008A90C98}"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73A0EA-7DC7-4964-BB97-B173EF3B859A}" type="datetimeFigureOut">
              <a:rPr lang="en-US" dirty="0"/>
              <a:t>4/7/2021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0EF52CC-F3D9-41D4-BCE4-C208E61A3F31}" type="datetimeFigureOut">
              <a:rPr lang="en-US" dirty="0"/>
              <a:t>4/7/2021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6.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6.xml"/><Relationship Id="rId7" Type="http://schemas.openxmlformats.org/officeDocument/2006/relationships/diagramColors" Target="../diagrams/colors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59FAC-0AB5-473D-8A0A-391FF8660488}"/>
              </a:ext>
            </a:extLst>
          </p:cNvPr>
          <p:cNvSpPr>
            <a:spLocks noGrp="1"/>
          </p:cNvSpPr>
          <p:nvPr>
            <p:ph type="ctrTitle"/>
          </p:nvPr>
        </p:nvSpPr>
        <p:spPr/>
        <p:txBody>
          <a:bodyPr/>
          <a:lstStyle/>
          <a:p>
            <a:r>
              <a:rPr lang="en-US" dirty="0"/>
              <a:t>CREDIT CARD DEFAULT</a:t>
            </a:r>
          </a:p>
        </p:txBody>
      </p:sp>
      <p:sp>
        <p:nvSpPr>
          <p:cNvPr id="3" name="Subtitle 2">
            <a:extLst>
              <a:ext uri="{FF2B5EF4-FFF2-40B4-BE49-F238E27FC236}">
                <a16:creationId xmlns:a16="http://schemas.microsoft.com/office/drawing/2014/main" id="{70B4C5DA-E9EC-464B-8380-E5C08A98FC3C}"/>
              </a:ext>
            </a:extLst>
          </p:cNvPr>
          <p:cNvSpPr>
            <a:spLocks noGrp="1"/>
          </p:cNvSpPr>
          <p:nvPr>
            <p:ph type="subTitle" idx="1"/>
          </p:nvPr>
        </p:nvSpPr>
        <p:spPr/>
        <p:txBody>
          <a:bodyPr>
            <a:normAutofit/>
          </a:bodyPr>
          <a:lstStyle/>
          <a:p>
            <a:pPr algn="ctr"/>
            <a:r>
              <a:rPr lang="en-US" sz="3200" dirty="0"/>
              <a:t>Classification Prediction</a:t>
            </a:r>
          </a:p>
        </p:txBody>
      </p:sp>
      <p:sp>
        <p:nvSpPr>
          <p:cNvPr id="4" name="TextBox 3">
            <a:extLst>
              <a:ext uri="{FF2B5EF4-FFF2-40B4-BE49-F238E27FC236}">
                <a16:creationId xmlns:a16="http://schemas.microsoft.com/office/drawing/2014/main" id="{FBECFF8A-275C-47AD-BA17-1BEE4D86C740}"/>
              </a:ext>
            </a:extLst>
          </p:cNvPr>
          <p:cNvSpPr txBox="1"/>
          <p:nvPr/>
        </p:nvSpPr>
        <p:spPr>
          <a:xfrm>
            <a:off x="8382000" y="5511726"/>
            <a:ext cx="3810000" cy="1200329"/>
          </a:xfrm>
          <a:prstGeom prst="rect">
            <a:avLst/>
          </a:prstGeom>
          <a:noFill/>
        </p:spPr>
        <p:txBody>
          <a:bodyPr wrap="square" rtlCol="0">
            <a:spAutoFit/>
          </a:bodyPr>
          <a:lstStyle/>
          <a:p>
            <a:r>
              <a:rPr lang="en-US" sz="1800" b="1" dirty="0">
                <a:solidFill>
                  <a:schemeClr val="tx1">
                    <a:lumMod val="85000"/>
                  </a:schemeClr>
                </a:solidFill>
              </a:rPr>
              <a:t>Presentation to ABC Company Data Science Team </a:t>
            </a:r>
            <a:br>
              <a:rPr lang="en-US" sz="1800" b="1" dirty="0">
                <a:solidFill>
                  <a:schemeClr val="tx1">
                    <a:lumMod val="85000"/>
                  </a:schemeClr>
                </a:solidFill>
              </a:rPr>
            </a:br>
            <a:r>
              <a:rPr lang="en-US" sz="1800" dirty="0">
                <a:solidFill>
                  <a:schemeClr val="tx1">
                    <a:lumMod val="85000"/>
                  </a:schemeClr>
                </a:solidFill>
              </a:rPr>
              <a:t>by Mary Donovan Martello</a:t>
            </a:r>
          </a:p>
          <a:p>
            <a:endParaRPr lang="en-US" dirty="0"/>
          </a:p>
        </p:txBody>
      </p:sp>
    </p:spTree>
    <p:extLst>
      <p:ext uri="{BB962C8B-B14F-4D97-AF65-F5344CB8AC3E}">
        <p14:creationId xmlns:p14="http://schemas.microsoft.com/office/powerpoint/2010/main" val="868126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39CD-7844-4211-9DB2-DDAD77D027E5}"/>
              </a:ext>
            </a:extLst>
          </p:cNvPr>
          <p:cNvSpPr>
            <a:spLocks noGrp="1"/>
          </p:cNvSpPr>
          <p:nvPr>
            <p:ph type="title"/>
          </p:nvPr>
        </p:nvSpPr>
        <p:spPr/>
        <p:txBody>
          <a:bodyPr/>
          <a:lstStyle/>
          <a:p>
            <a:r>
              <a:rPr lang="en-US" dirty="0"/>
              <a:t>Evaluation</a:t>
            </a:r>
          </a:p>
        </p:txBody>
      </p:sp>
      <p:pic>
        <p:nvPicPr>
          <p:cNvPr id="4" name="Recorded Sound">
            <a:hlinkClick r:id="" action="ppaction://media"/>
            <a:extLst>
              <a:ext uri="{FF2B5EF4-FFF2-40B4-BE49-F238E27FC236}">
                <a16:creationId xmlns:a16="http://schemas.microsoft.com/office/drawing/2014/main" id="{23B4085D-8488-4051-BFC6-5FF83D02D3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06879" y="988897"/>
            <a:ext cx="609600" cy="609600"/>
          </a:xfrm>
          <a:prstGeom prst="rect">
            <a:avLst/>
          </a:prstGeom>
        </p:spPr>
      </p:pic>
      <p:sp>
        <p:nvSpPr>
          <p:cNvPr id="5" name="TextBox 4">
            <a:extLst>
              <a:ext uri="{FF2B5EF4-FFF2-40B4-BE49-F238E27FC236}">
                <a16:creationId xmlns:a16="http://schemas.microsoft.com/office/drawing/2014/main" id="{FE885BFA-6320-4771-8F36-1DA7B616C0BE}"/>
              </a:ext>
            </a:extLst>
          </p:cNvPr>
          <p:cNvSpPr txBox="1"/>
          <p:nvPr/>
        </p:nvSpPr>
        <p:spPr>
          <a:xfrm>
            <a:off x="942109" y="2172903"/>
            <a:ext cx="9352073" cy="707886"/>
          </a:xfrm>
          <a:prstGeom prst="rect">
            <a:avLst/>
          </a:prstGeom>
          <a:noFill/>
        </p:spPr>
        <p:txBody>
          <a:bodyPr wrap="square" rtlCol="0">
            <a:spAutoFit/>
          </a:bodyPr>
          <a:lstStyle/>
          <a:p>
            <a:r>
              <a:rPr lang="en-US" sz="2000" dirty="0"/>
              <a:t>The Phase 3 models of the GBC, Logistic Regression and Random Forest models were evaluated on Recall and Log Loss Error:</a:t>
            </a:r>
          </a:p>
        </p:txBody>
      </p:sp>
      <p:sp>
        <p:nvSpPr>
          <p:cNvPr id="6" name="TextBox 5">
            <a:extLst>
              <a:ext uri="{FF2B5EF4-FFF2-40B4-BE49-F238E27FC236}">
                <a16:creationId xmlns:a16="http://schemas.microsoft.com/office/drawing/2014/main" id="{798F5E81-DF81-4900-84B7-9EA8D04B76E0}"/>
              </a:ext>
            </a:extLst>
          </p:cNvPr>
          <p:cNvSpPr txBox="1"/>
          <p:nvPr/>
        </p:nvSpPr>
        <p:spPr>
          <a:xfrm>
            <a:off x="942109" y="4604266"/>
            <a:ext cx="10264770" cy="400110"/>
          </a:xfrm>
          <a:prstGeom prst="rect">
            <a:avLst/>
          </a:prstGeom>
          <a:noFill/>
        </p:spPr>
        <p:txBody>
          <a:bodyPr wrap="square" rtlCol="0">
            <a:spAutoFit/>
          </a:bodyPr>
          <a:lstStyle/>
          <a:p>
            <a:r>
              <a:rPr lang="en-US" sz="2000" dirty="0"/>
              <a:t>The Artificial Neural Networks were evaluated on Recall and Binary </a:t>
            </a:r>
            <a:r>
              <a:rPr lang="en-US" sz="2000" dirty="0" err="1"/>
              <a:t>Crossentropy</a:t>
            </a:r>
            <a:r>
              <a:rPr lang="en-US" sz="2000" dirty="0"/>
              <a:t> Loss:</a:t>
            </a:r>
          </a:p>
        </p:txBody>
      </p:sp>
      <p:pic>
        <p:nvPicPr>
          <p:cNvPr id="8" name="Picture 7">
            <a:extLst>
              <a:ext uri="{FF2B5EF4-FFF2-40B4-BE49-F238E27FC236}">
                <a16:creationId xmlns:a16="http://schemas.microsoft.com/office/drawing/2014/main" id="{0FC96499-FD56-4DB0-9FC1-85F320A24C29}"/>
              </a:ext>
            </a:extLst>
          </p:cNvPr>
          <p:cNvPicPr>
            <a:picLocks noChangeAspect="1"/>
          </p:cNvPicPr>
          <p:nvPr/>
        </p:nvPicPr>
        <p:blipFill>
          <a:blip r:embed="rId5"/>
          <a:stretch>
            <a:fillRect/>
          </a:stretch>
        </p:blipFill>
        <p:spPr>
          <a:xfrm>
            <a:off x="1326799" y="2922691"/>
            <a:ext cx="7281429" cy="1655977"/>
          </a:xfrm>
          <a:prstGeom prst="rect">
            <a:avLst/>
          </a:prstGeom>
        </p:spPr>
      </p:pic>
      <p:pic>
        <p:nvPicPr>
          <p:cNvPr id="10" name="Picture 9">
            <a:extLst>
              <a:ext uri="{FF2B5EF4-FFF2-40B4-BE49-F238E27FC236}">
                <a16:creationId xmlns:a16="http://schemas.microsoft.com/office/drawing/2014/main" id="{F5AA6D4E-9D41-4C7F-B5E4-3D7B609EAD9E}"/>
              </a:ext>
            </a:extLst>
          </p:cNvPr>
          <p:cNvPicPr>
            <a:picLocks noChangeAspect="1"/>
          </p:cNvPicPr>
          <p:nvPr/>
        </p:nvPicPr>
        <p:blipFill>
          <a:blip r:embed="rId6"/>
          <a:stretch>
            <a:fillRect/>
          </a:stretch>
        </p:blipFill>
        <p:spPr>
          <a:xfrm>
            <a:off x="1240436" y="5102653"/>
            <a:ext cx="7454157" cy="1450809"/>
          </a:xfrm>
          <a:prstGeom prst="rect">
            <a:avLst/>
          </a:prstGeom>
        </p:spPr>
      </p:pic>
    </p:spTree>
    <p:extLst>
      <p:ext uri="{BB962C8B-B14F-4D97-AF65-F5344CB8AC3E}">
        <p14:creationId xmlns:p14="http://schemas.microsoft.com/office/powerpoint/2010/main" val="1656521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4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39CD-7844-4211-9DB2-DDAD77D027E5}"/>
              </a:ext>
            </a:extLst>
          </p:cNvPr>
          <p:cNvSpPr>
            <a:spLocks noGrp="1"/>
          </p:cNvSpPr>
          <p:nvPr>
            <p:ph type="title"/>
          </p:nvPr>
        </p:nvSpPr>
        <p:spPr/>
        <p:txBody>
          <a:bodyPr/>
          <a:lstStyle/>
          <a:p>
            <a:r>
              <a:rPr lang="en-US" dirty="0"/>
              <a:t>Conclusion / Next Steps</a:t>
            </a:r>
          </a:p>
        </p:txBody>
      </p:sp>
      <p:sp>
        <p:nvSpPr>
          <p:cNvPr id="3" name="TextBox 2">
            <a:extLst>
              <a:ext uri="{FF2B5EF4-FFF2-40B4-BE49-F238E27FC236}">
                <a16:creationId xmlns:a16="http://schemas.microsoft.com/office/drawing/2014/main" id="{E6B2508C-134D-47D1-970A-72E32D4C9A7E}"/>
              </a:ext>
            </a:extLst>
          </p:cNvPr>
          <p:cNvSpPr txBox="1"/>
          <p:nvPr/>
        </p:nvSpPr>
        <p:spPr>
          <a:xfrm>
            <a:off x="680321" y="2818266"/>
            <a:ext cx="11331570" cy="1938992"/>
          </a:xfrm>
          <a:prstGeom prst="rect">
            <a:avLst/>
          </a:prstGeom>
          <a:noFill/>
        </p:spPr>
        <p:txBody>
          <a:bodyPr wrap="square" rtlCol="0">
            <a:spAutoFit/>
          </a:bodyPr>
          <a:lstStyle/>
          <a:p>
            <a:r>
              <a:rPr lang="en-US" sz="2400" dirty="0">
                <a:effectLst/>
                <a:latin typeface="Tahoma" panose="020B0604030504040204" pitchFamily="34" charset="0"/>
                <a:ea typeface="Tahoma" panose="020B0604030504040204" pitchFamily="34" charset="0"/>
                <a:cs typeface="Tahoma" panose="020B0604030504040204" pitchFamily="34" charset="0"/>
              </a:rPr>
              <a:t>The neural network model and the Gradient Boosting model are viable and useful models for predicting credit card defaults.  The Logistic Regression and Random Forests models performed nearly as well.  The models are viable but we will need additional tuning of hyperparameters and perhaps a different approach to the imbalanced target variable.</a:t>
            </a:r>
            <a:endParaRPr lang="en-US" sz="2400" dirty="0">
              <a:latin typeface="Tahoma" panose="020B0604030504040204" pitchFamily="34" charset="0"/>
              <a:ea typeface="Tahoma" panose="020B0604030504040204" pitchFamily="34" charset="0"/>
              <a:cs typeface="Tahoma" panose="020B0604030504040204" pitchFamily="34" charset="0"/>
            </a:endParaRPr>
          </a:p>
        </p:txBody>
      </p:sp>
      <p:pic>
        <p:nvPicPr>
          <p:cNvPr id="5" name="Recorded Sound">
            <a:hlinkClick r:id="" action="ppaction://media"/>
            <a:extLst>
              <a:ext uri="{FF2B5EF4-FFF2-40B4-BE49-F238E27FC236}">
                <a16:creationId xmlns:a16="http://schemas.microsoft.com/office/drawing/2014/main" id="{C1D092A7-1712-435B-88DC-66A45D1831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02079" y="988897"/>
            <a:ext cx="609600" cy="609600"/>
          </a:xfrm>
          <a:prstGeom prst="rect">
            <a:avLst/>
          </a:prstGeom>
        </p:spPr>
      </p:pic>
      <p:sp>
        <p:nvSpPr>
          <p:cNvPr id="7" name="TextBox 6">
            <a:extLst>
              <a:ext uri="{FF2B5EF4-FFF2-40B4-BE49-F238E27FC236}">
                <a16:creationId xmlns:a16="http://schemas.microsoft.com/office/drawing/2014/main" id="{E82D8EE4-81B9-422D-AC3E-2352F445E40F}"/>
              </a:ext>
            </a:extLst>
          </p:cNvPr>
          <p:cNvSpPr txBox="1"/>
          <p:nvPr/>
        </p:nvSpPr>
        <p:spPr>
          <a:xfrm>
            <a:off x="680321" y="5343113"/>
            <a:ext cx="10334043" cy="1107996"/>
          </a:xfrm>
          <a:prstGeom prst="rect">
            <a:avLst/>
          </a:prstGeom>
          <a:noFill/>
        </p:spPr>
        <p:txBody>
          <a:bodyPr wrap="square" rtlCol="0">
            <a:spAutoFit/>
          </a:bodyPr>
          <a:lstStyle/>
          <a:p>
            <a:r>
              <a:rPr lang="en-US" sz="2400" dirty="0"/>
              <a:t>(1) Improve models, (2) try different approaches to imbalanced target, (3) identify contributing factors and (4) prepare deployment plan.</a:t>
            </a:r>
            <a:r>
              <a:rPr lang="en-US" dirty="0"/>
              <a:t>  </a:t>
            </a:r>
          </a:p>
          <a:p>
            <a:endParaRPr lang="en-US" dirty="0"/>
          </a:p>
        </p:txBody>
      </p:sp>
      <p:sp>
        <p:nvSpPr>
          <p:cNvPr id="8" name="TextBox 7">
            <a:extLst>
              <a:ext uri="{FF2B5EF4-FFF2-40B4-BE49-F238E27FC236}">
                <a16:creationId xmlns:a16="http://schemas.microsoft.com/office/drawing/2014/main" id="{C7770919-D0DC-4A7C-BEE2-D473A3ECF939}"/>
              </a:ext>
            </a:extLst>
          </p:cNvPr>
          <p:cNvSpPr txBox="1"/>
          <p:nvPr/>
        </p:nvSpPr>
        <p:spPr>
          <a:xfrm>
            <a:off x="290945" y="2275417"/>
            <a:ext cx="3629891" cy="461665"/>
          </a:xfrm>
          <a:prstGeom prst="rect">
            <a:avLst/>
          </a:prstGeom>
          <a:noFill/>
        </p:spPr>
        <p:txBody>
          <a:bodyPr wrap="square" rtlCol="0">
            <a:spAutoFit/>
          </a:bodyPr>
          <a:lstStyle/>
          <a:p>
            <a:r>
              <a:rPr lang="en-US" sz="2400" dirty="0"/>
              <a:t>Conclusion:</a:t>
            </a:r>
          </a:p>
        </p:txBody>
      </p:sp>
      <p:sp>
        <p:nvSpPr>
          <p:cNvPr id="9" name="TextBox 8">
            <a:extLst>
              <a:ext uri="{FF2B5EF4-FFF2-40B4-BE49-F238E27FC236}">
                <a16:creationId xmlns:a16="http://schemas.microsoft.com/office/drawing/2014/main" id="{8B4E2D9D-5882-467A-BF8C-E917CAD5708F}"/>
              </a:ext>
            </a:extLst>
          </p:cNvPr>
          <p:cNvSpPr txBox="1"/>
          <p:nvPr/>
        </p:nvSpPr>
        <p:spPr>
          <a:xfrm>
            <a:off x="290945" y="4819353"/>
            <a:ext cx="2798618" cy="461665"/>
          </a:xfrm>
          <a:prstGeom prst="rect">
            <a:avLst/>
          </a:prstGeom>
          <a:noFill/>
        </p:spPr>
        <p:txBody>
          <a:bodyPr wrap="square" rtlCol="0">
            <a:spAutoFit/>
          </a:bodyPr>
          <a:lstStyle/>
          <a:p>
            <a:r>
              <a:rPr lang="en-US" sz="2400" dirty="0"/>
              <a:t>Next Steps:</a:t>
            </a:r>
          </a:p>
        </p:txBody>
      </p:sp>
    </p:spTree>
    <p:extLst>
      <p:ext uri="{BB962C8B-B14F-4D97-AF65-F5344CB8AC3E}">
        <p14:creationId xmlns:p14="http://schemas.microsoft.com/office/powerpoint/2010/main" val="2282918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9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232A7-EF24-421D-8DBB-EC0B3EA19E77}"/>
              </a:ext>
            </a:extLst>
          </p:cNvPr>
          <p:cNvSpPr>
            <a:spLocks noGrp="1"/>
          </p:cNvSpPr>
          <p:nvPr>
            <p:ph type="title"/>
          </p:nvPr>
        </p:nvSpPr>
        <p:spPr>
          <a:xfrm>
            <a:off x="680320" y="711664"/>
            <a:ext cx="9613861" cy="1080938"/>
          </a:xfrm>
        </p:spPr>
        <p:txBody>
          <a:bodyPr/>
          <a:lstStyle/>
          <a:p>
            <a:r>
              <a:rPr lang="en-US" dirty="0"/>
              <a:t>Assignment/Results/Next Steps</a:t>
            </a:r>
          </a:p>
        </p:txBody>
      </p:sp>
      <p:sp>
        <p:nvSpPr>
          <p:cNvPr id="3" name="Content Placeholder 2">
            <a:extLst>
              <a:ext uri="{FF2B5EF4-FFF2-40B4-BE49-F238E27FC236}">
                <a16:creationId xmlns:a16="http://schemas.microsoft.com/office/drawing/2014/main" id="{E44865B9-87C1-43E7-9217-027BF9B5C306}"/>
              </a:ext>
            </a:extLst>
          </p:cNvPr>
          <p:cNvSpPr>
            <a:spLocks noGrp="1"/>
          </p:cNvSpPr>
          <p:nvPr>
            <p:ph idx="1"/>
          </p:nvPr>
        </p:nvSpPr>
        <p:spPr>
          <a:xfrm>
            <a:off x="680320" y="2503128"/>
            <a:ext cx="11193024" cy="4354872"/>
          </a:xfrm>
        </p:spPr>
        <p:txBody>
          <a:bodyPr/>
          <a:lstStyle/>
          <a:p>
            <a:r>
              <a:rPr lang="en-US" dirty="0"/>
              <a:t>Project Assignment:  Design a predictive binary classification model to predict whether ABC Company’s credit card account holders will default on their payments in the next month.</a:t>
            </a:r>
          </a:p>
          <a:p>
            <a:r>
              <a:rPr lang="en-US" dirty="0"/>
              <a:t>Results:  The Gradient Boosting Classification (Recall of </a:t>
            </a:r>
            <a:r>
              <a:rPr lang="en-US" dirty="0">
                <a:effectLst/>
                <a:latin typeface="Times New Roman" panose="02020603050405020304" pitchFamily="18" charset="0"/>
                <a:ea typeface="SimSun" panose="02010600030101010101" pitchFamily="2" charset="-122"/>
              </a:rPr>
              <a:t>69.50%</a:t>
            </a:r>
            <a:r>
              <a:rPr lang="en-US" sz="1800" dirty="0">
                <a:effectLst/>
                <a:latin typeface="Times New Roman" panose="02020603050405020304" pitchFamily="18" charset="0"/>
                <a:ea typeface="SimSun" panose="02010600030101010101" pitchFamily="2" charset="-122"/>
              </a:rPr>
              <a:t>) </a:t>
            </a:r>
            <a:r>
              <a:rPr lang="en-US" dirty="0"/>
              <a:t>and Artificial Neural Network (Recall of 68.61%) models are viable classification models to predict if ABC Company’s credit card account holders will default in the next month.</a:t>
            </a:r>
          </a:p>
          <a:p>
            <a:r>
              <a:rPr lang="en-US" dirty="0"/>
              <a:t>Next Steps:  (1) improve models, (2) try different approaches to imbalanced target, (3) identify contributing factors and (4) prepare deployment plan.  </a:t>
            </a:r>
          </a:p>
        </p:txBody>
      </p:sp>
      <p:pic>
        <p:nvPicPr>
          <p:cNvPr id="4" name="Recorded Sound 1">
            <a:hlinkClick r:id="" action="ppaction://media"/>
            <a:extLst>
              <a:ext uri="{FF2B5EF4-FFF2-40B4-BE49-F238E27FC236}">
                <a16:creationId xmlns:a16="http://schemas.microsoft.com/office/drawing/2014/main" id="{BD8BA48C-395E-45B2-A948-DB7308A7E0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02080" y="774009"/>
            <a:ext cx="609600" cy="609600"/>
          </a:xfrm>
          <a:prstGeom prst="rect">
            <a:avLst/>
          </a:prstGeom>
        </p:spPr>
      </p:pic>
    </p:spTree>
    <p:extLst>
      <p:ext uri="{BB962C8B-B14F-4D97-AF65-F5344CB8AC3E}">
        <p14:creationId xmlns:p14="http://schemas.microsoft.com/office/powerpoint/2010/main" val="4158333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DAB30-0ADF-42BF-87D8-B4D796BADC35}"/>
              </a:ext>
            </a:extLst>
          </p:cNvPr>
          <p:cNvSpPr>
            <a:spLocks noGrp="1"/>
          </p:cNvSpPr>
          <p:nvPr>
            <p:ph type="title"/>
          </p:nvPr>
        </p:nvSpPr>
        <p:spPr/>
        <p:txBody>
          <a:bodyPr/>
          <a:lstStyle/>
          <a:p>
            <a:r>
              <a:rPr lang="en-US" dirty="0"/>
              <a:t>Following CRISP-DM Stages</a:t>
            </a:r>
          </a:p>
        </p:txBody>
      </p:sp>
      <p:sp>
        <p:nvSpPr>
          <p:cNvPr id="16" name="Rectangle 15">
            <a:extLst>
              <a:ext uri="{FF2B5EF4-FFF2-40B4-BE49-F238E27FC236}">
                <a16:creationId xmlns:a16="http://schemas.microsoft.com/office/drawing/2014/main" id="{C86C76B2-68C3-47A2-99CE-A1860926C7D9}"/>
              </a:ext>
            </a:extLst>
          </p:cNvPr>
          <p:cNvSpPr/>
          <p:nvPr/>
        </p:nvSpPr>
        <p:spPr>
          <a:xfrm>
            <a:off x="2050472" y="2286000"/>
            <a:ext cx="8109527" cy="3852333"/>
          </a:xfrm>
          <a:prstGeom prst="rect">
            <a:avLst/>
          </a:prstGeom>
        </p:spPr>
        <p:txBody>
          <a:bodyPr/>
          <a:lstStyle/>
          <a:p>
            <a:pPr lvl="0">
              <a:buChar char="•"/>
            </a:pPr>
            <a:endParaRPr lang="en-US"/>
          </a:p>
          <a:p>
            <a:pPr lvl="0">
              <a:buChar char="•"/>
            </a:pPr>
            <a:endParaRPr lang="en-US"/>
          </a:p>
          <a:p>
            <a:pPr lvl="0">
              <a:buChar char="•"/>
            </a:pPr>
            <a:endParaRPr lang="en-US"/>
          </a:p>
          <a:p>
            <a:pPr lvl="0">
              <a:buChar char="•"/>
            </a:pPr>
            <a:endParaRPr lang="en-US"/>
          </a:p>
        </p:txBody>
      </p:sp>
      <p:graphicFrame>
        <p:nvGraphicFramePr>
          <p:cNvPr id="17" name="Diagram 16">
            <a:extLst>
              <a:ext uri="{FF2B5EF4-FFF2-40B4-BE49-F238E27FC236}">
                <a16:creationId xmlns:a16="http://schemas.microsoft.com/office/drawing/2014/main" id="{E660DB35-E013-4C14-853C-764B7AC24407}"/>
              </a:ext>
            </a:extLst>
          </p:cNvPr>
          <p:cNvGraphicFramePr/>
          <p:nvPr>
            <p:extLst>
              <p:ext uri="{D42A27DB-BD31-4B8C-83A1-F6EECF244321}">
                <p14:modId xmlns:p14="http://schemas.microsoft.com/office/powerpoint/2010/main" val="3957719852"/>
              </p:ext>
            </p:extLst>
          </p:nvPr>
        </p:nvGraphicFramePr>
        <p:xfrm>
          <a:off x="2050472" y="2133600"/>
          <a:ext cx="8109528" cy="40047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8" name="Recorded Sound 2">
            <a:hlinkClick r:id="" action="ppaction://media"/>
            <a:extLst>
              <a:ext uri="{FF2B5EF4-FFF2-40B4-BE49-F238E27FC236}">
                <a16:creationId xmlns:a16="http://schemas.microsoft.com/office/drawing/2014/main" id="{6149339A-DD06-402B-B7DF-FE6E53F9EC2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06879" y="988897"/>
            <a:ext cx="609600" cy="609600"/>
          </a:xfrm>
          <a:prstGeom prst="rect">
            <a:avLst/>
          </a:prstGeom>
        </p:spPr>
      </p:pic>
    </p:spTree>
    <p:extLst>
      <p:ext uri="{BB962C8B-B14F-4D97-AF65-F5344CB8AC3E}">
        <p14:creationId xmlns:p14="http://schemas.microsoft.com/office/powerpoint/2010/main" val="1714750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3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4B172-7DAC-4D93-8F5E-F0E95FABEA8C}"/>
              </a:ext>
            </a:extLst>
          </p:cNvPr>
          <p:cNvSpPr>
            <a:spLocks noGrp="1"/>
          </p:cNvSpPr>
          <p:nvPr>
            <p:ph type="title"/>
          </p:nvPr>
        </p:nvSpPr>
        <p:spPr/>
        <p:txBody>
          <a:bodyPr/>
          <a:lstStyle/>
          <a:p>
            <a:r>
              <a:rPr lang="en-US" dirty="0"/>
              <a:t>Dataset:  ABC Company account information</a:t>
            </a:r>
          </a:p>
        </p:txBody>
      </p:sp>
      <p:pic>
        <p:nvPicPr>
          <p:cNvPr id="8" name="Picture 7">
            <a:extLst>
              <a:ext uri="{FF2B5EF4-FFF2-40B4-BE49-F238E27FC236}">
                <a16:creationId xmlns:a16="http://schemas.microsoft.com/office/drawing/2014/main" id="{EFF8FBD3-4FB4-42DD-B0E1-3D3CD1CCEB41}"/>
              </a:ext>
            </a:extLst>
          </p:cNvPr>
          <p:cNvPicPr>
            <a:picLocks noChangeAspect="1"/>
          </p:cNvPicPr>
          <p:nvPr/>
        </p:nvPicPr>
        <p:blipFill>
          <a:blip r:embed="rId4"/>
          <a:stretch>
            <a:fillRect/>
          </a:stretch>
        </p:blipFill>
        <p:spPr>
          <a:xfrm>
            <a:off x="1298864" y="2667000"/>
            <a:ext cx="3324225" cy="1600200"/>
          </a:xfrm>
          <a:prstGeom prst="rect">
            <a:avLst/>
          </a:prstGeom>
        </p:spPr>
      </p:pic>
      <p:pic>
        <p:nvPicPr>
          <p:cNvPr id="10" name="Picture 9">
            <a:extLst>
              <a:ext uri="{FF2B5EF4-FFF2-40B4-BE49-F238E27FC236}">
                <a16:creationId xmlns:a16="http://schemas.microsoft.com/office/drawing/2014/main" id="{9C7DC750-4545-4014-A647-DE6B9B2BA0D8}"/>
              </a:ext>
            </a:extLst>
          </p:cNvPr>
          <p:cNvPicPr>
            <a:picLocks noChangeAspect="1"/>
          </p:cNvPicPr>
          <p:nvPr/>
        </p:nvPicPr>
        <p:blipFill>
          <a:blip r:embed="rId5"/>
          <a:stretch>
            <a:fillRect/>
          </a:stretch>
        </p:blipFill>
        <p:spPr>
          <a:xfrm>
            <a:off x="6537614" y="2628900"/>
            <a:ext cx="3524250" cy="1638300"/>
          </a:xfrm>
          <a:prstGeom prst="rect">
            <a:avLst/>
          </a:prstGeom>
        </p:spPr>
      </p:pic>
      <p:pic>
        <p:nvPicPr>
          <p:cNvPr id="12" name="Picture 11">
            <a:extLst>
              <a:ext uri="{FF2B5EF4-FFF2-40B4-BE49-F238E27FC236}">
                <a16:creationId xmlns:a16="http://schemas.microsoft.com/office/drawing/2014/main" id="{A464E0C6-1093-491E-A2CD-7298CCCD40A8}"/>
              </a:ext>
            </a:extLst>
          </p:cNvPr>
          <p:cNvPicPr>
            <a:picLocks noChangeAspect="1"/>
          </p:cNvPicPr>
          <p:nvPr/>
        </p:nvPicPr>
        <p:blipFill>
          <a:blip r:embed="rId6"/>
          <a:stretch>
            <a:fillRect/>
          </a:stretch>
        </p:blipFill>
        <p:spPr>
          <a:xfrm>
            <a:off x="1298864" y="4937243"/>
            <a:ext cx="8763000" cy="1524000"/>
          </a:xfrm>
          <a:prstGeom prst="rect">
            <a:avLst/>
          </a:prstGeom>
        </p:spPr>
      </p:pic>
      <p:pic>
        <p:nvPicPr>
          <p:cNvPr id="13" name="Recorded Sound">
            <a:hlinkClick r:id="" action="ppaction://media"/>
            <a:extLst>
              <a:ext uri="{FF2B5EF4-FFF2-40B4-BE49-F238E27FC236}">
                <a16:creationId xmlns:a16="http://schemas.microsoft.com/office/drawing/2014/main" id="{980CCA1F-2273-4051-BFFF-B0C975F8A84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14364" y="988897"/>
            <a:ext cx="609600" cy="609600"/>
          </a:xfrm>
          <a:prstGeom prst="rect">
            <a:avLst/>
          </a:prstGeom>
        </p:spPr>
      </p:pic>
      <p:sp>
        <p:nvSpPr>
          <p:cNvPr id="14" name="TextBox 13">
            <a:extLst>
              <a:ext uri="{FF2B5EF4-FFF2-40B4-BE49-F238E27FC236}">
                <a16:creationId xmlns:a16="http://schemas.microsoft.com/office/drawing/2014/main" id="{BE169465-1CAB-4B19-8BF3-BD718413F8C1}"/>
              </a:ext>
            </a:extLst>
          </p:cNvPr>
          <p:cNvSpPr txBox="1"/>
          <p:nvPr/>
        </p:nvSpPr>
        <p:spPr>
          <a:xfrm>
            <a:off x="1146464" y="2147313"/>
            <a:ext cx="3979718" cy="369332"/>
          </a:xfrm>
          <a:prstGeom prst="rect">
            <a:avLst/>
          </a:prstGeom>
          <a:noFill/>
        </p:spPr>
        <p:txBody>
          <a:bodyPr wrap="square" rtlCol="0">
            <a:spAutoFit/>
          </a:bodyPr>
          <a:lstStyle/>
          <a:p>
            <a:r>
              <a:rPr lang="en-US" dirty="0"/>
              <a:t>Label and Demographic Features</a:t>
            </a:r>
          </a:p>
        </p:txBody>
      </p:sp>
      <p:sp>
        <p:nvSpPr>
          <p:cNvPr id="15" name="TextBox 14">
            <a:extLst>
              <a:ext uri="{FF2B5EF4-FFF2-40B4-BE49-F238E27FC236}">
                <a16:creationId xmlns:a16="http://schemas.microsoft.com/office/drawing/2014/main" id="{BF57A3C7-0A94-4D02-853C-EB4F54651145}"/>
              </a:ext>
            </a:extLst>
          </p:cNvPr>
          <p:cNvSpPr txBox="1"/>
          <p:nvPr/>
        </p:nvSpPr>
        <p:spPr>
          <a:xfrm>
            <a:off x="6537614" y="2147313"/>
            <a:ext cx="3409950" cy="369332"/>
          </a:xfrm>
          <a:prstGeom prst="rect">
            <a:avLst/>
          </a:prstGeom>
          <a:noFill/>
        </p:spPr>
        <p:txBody>
          <a:bodyPr wrap="square" rtlCol="0">
            <a:spAutoFit/>
          </a:bodyPr>
          <a:lstStyle/>
          <a:p>
            <a:r>
              <a:rPr lang="en-US" dirty="0"/>
              <a:t>Quantitative Features</a:t>
            </a:r>
          </a:p>
        </p:txBody>
      </p:sp>
      <p:sp>
        <p:nvSpPr>
          <p:cNvPr id="16" name="TextBox 15">
            <a:extLst>
              <a:ext uri="{FF2B5EF4-FFF2-40B4-BE49-F238E27FC236}">
                <a16:creationId xmlns:a16="http://schemas.microsoft.com/office/drawing/2014/main" id="{AEDA2C0C-7DFC-4CEA-BA5E-3F07110B640D}"/>
              </a:ext>
            </a:extLst>
          </p:cNvPr>
          <p:cNvSpPr txBox="1"/>
          <p:nvPr/>
        </p:nvSpPr>
        <p:spPr>
          <a:xfrm>
            <a:off x="1298864" y="4417555"/>
            <a:ext cx="7803572" cy="369332"/>
          </a:xfrm>
          <a:prstGeom prst="rect">
            <a:avLst/>
          </a:prstGeom>
          <a:noFill/>
        </p:spPr>
        <p:txBody>
          <a:bodyPr wrap="square" rtlCol="0">
            <a:spAutoFit/>
          </a:bodyPr>
          <a:lstStyle/>
          <a:p>
            <a:r>
              <a:rPr lang="en-US" dirty="0"/>
              <a:t>More Quantitative Features</a:t>
            </a:r>
          </a:p>
        </p:txBody>
      </p:sp>
    </p:spTree>
    <p:extLst>
      <p:ext uri="{BB962C8B-B14F-4D97-AF65-F5344CB8AC3E}">
        <p14:creationId xmlns:p14="http://schemas.microsoft.com/office/powerpoint/2010/main" val="2595278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93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5C5E5-9070-47F5-8632-6AA28E04CD5C}"/>
              </a:ext>
            </a:extLst>
          </p:cNvPr>
          <p:cNvSpPr>
            <a:spLocks noGrp="1"/>
          </p:cNvSpPr>
          <p:nvPr>
            <p:ph type="title"/>
          </p:nvPr>
        </p:nvSpPr>
        <p:spPr/>
        <p:txBody>
          <a:bodyPr/>
          <a:lstStyle/>
          <a:p>
            <a:r>
              <a:rPr lang="en-US" dirty="0"/>
              <a:t>Data Understanding: Variable Significance</a:t>
            </a:r>
          </a:p>
        </p:txBody>
      </p:sp>
      <p:graphicFrame>
        <p:nvGraphicFramePr>
          <p:cNvPr id="4" name="Diagram 3">
            <a:extLst>
              <a:ext uri="{FF2B5EF4-FFF2-40B4-BE49-F238E27FC236}">
                <a16:creationId xmlns:a16="http://schemas.microsoft.com/office/drawing/2014/main" id="{A3FC1261-D0A7-4A23-A078-FFAB15C11B9B}"/>
              </a:ext>
            </a:extLst>
          </p:cNvPr>
          <p:cNvGraphicFramePr/>
          <p:nvPr>
            <p:extLst>
              <p:ext uri="{D42A27DB-BD31-4B8C-83A1-F6EECF244321}">
                <p14:modId xmlns:p14="http://schemas.microsoft.com/office/powerpoint/2010/main" val="3617643494"/>
              </p:ext>
            </p:extLst>
          </p:nvPr>
        </p:nvGraphicFramePr>
        <p:xfrm>
          <a:off x="1657927" y="2964873"/>
          <a:ext cx="7984837" cy="42402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F2A26AB9-76D2-43BB-9F85-FD56659E7CAD}"/>
              </a:ext>
            </a:extLst>
          </p:cNvPr>
          <p:cNvSpPr txBox="1"/>
          <p:nvPr/>
        </p:nvSpPr>
        <p:spPr>
          <a:xfrm>
            <a:off x="680322" y="2313709"/>
            <a:ext cx="9350370" cy="830997"/>
          </a:xfrm>
          <a:prstGeom prst="rect">
            <a:avLst/>
          </a:prstGeom>
          <a:noFill/>
        </p:spPr>
        <p:txBody>
          <a:bodyPr wrap="square" rtlCol="0">
            <a:spAutoFit/>
          </a:bodyPr>
          <a:lstStyle/>
          <a:p>
            <a:r>
              <a:rPr lang="en-US" sz="2400" dirty="0"/>
              <a:t>The target variable is the default variable.  0 = Non-default (78%) and 1 = Default (22%)</a:t>
            </a:r>
          </a:p>
        </p:txBody>
      </p:sp>
      <p:pic>
        <p:nvPicPr>
          <p:cNvPr id="7" name="Recorded Sound">
            <a:hlinkClick r:id="" action="ppaction://media"/>
            <a:extLst>
              <a:ext uri="{FF2B5EF4-FFF2-40B4-BE49-F238E27FC236}">
                <a16:creationId xmlns:a16="http://schemas.microsoft.com/office/drawing/2014/main" id="{4CD06FD5-8971-4DB3-BD20-1B45ADF64ED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069782" y="988897"/>
            <a:ext cx="609600" cy="609600"/>
          </a:xfrm>
          <a:prstGeom prst="rect">
            <a:avLst/>
          </a:prstGeom>
        </p:spPr>
      </p:pic>
    </p:spTree>
    <p:extLst>
      <p:ext uri="{BB962C8B-B14F-4D97-AF65-F5344CB8AC3E}">
        <p14:creationId xmlns:p14="http://schemas.microsoft.com/office/powerpoint/2010/main" val="849704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30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1169C-B184-4A4B-879B-D1E279B174F3}"/>
              </a:ext>
            </a:extLst>
          </p:cNvPr>
          <p:cNvSpPr>
            <a:spLocks noGrp="1"/>
          </p:cNvSpPr>
          <p:nvPr>
            <p:ph type="title"/>
          </p:nvPr>
        </p:nvSpPr>
        <p:spPr>
          <a:xfrm>
            <a:off x="680318" y="4711615"/>
            <a:ext cx="9946117" cy="588535"/>
          </a:xfrm>
        </p:spPr>
        <p:txBody>
          <a:bodyPr>
            <a:normAutofit fontScale="90000"/>
          </a:bodyPr>
          <a:lstStyle/>
          <a:p>
            <a:r>
              <a:rPr lang="en-US" dirty="0"/>
              <a:t>Limit Balance: Distinction between Default / Non-Default</a:t>
            </a:r>
          </a:p>
        </p:txBody>
      </p:sp>
      <p:sp>
        <p:nvSpPr>
          <p:cNvPr id="3" name="Text Placeholder 2">
            <a:extLst>
              <a:ext uri="{FF2B5EF4-FFF2-40B4-BE49-F238E27FC236}">
                <a16:creationId xmlns:a16="http://schemas.microsoft.com/office/drawing/2014/main" id="{BBB3EB02-C80D-4A7B-B2BD-B258BCC90768}"/>
              </a:ext>
            </a:extLst>
          </p:cNvPr>
          <p:cNvSpPr>
            <a:spLocks noGrp="1"/>
          </p:cNvSpPr>
          <p:nvPr>
            <p:ph type="body" sz="half" idx="2"/>
          </p:nvPr>
        </p:nvSpPr>
        <p:spPr/>
        <p:txBody>
          <a:bodyPr>
            <a:normAutofit/>
          </a:bodyPr>
          <a:lstStyle/>
          <a:p>
            <a:r>
              <a:rPr lang="en-US" sz="2000" dirty="0"/>
              <a:t>Empirical Cumulative Distribution</a:t>
            </a:r>
          </a:p>
        </p:txBody>
      </p:sp>
      <p:pic>
        <p:nvPicPr>
          <p:cNvPr id="5" name="Picture 4">
            <a:extLst>
              <a:ext uri="{FF2B5EF4-FFF2-40B4-BE49-F238E27FC236}">
                <a16:creationId xmlns:a16="http://schemas.microsoft.com/office/drawing/2014/main" id="{0376C221-EBC0-404F-AC54-78FFB69B07E1}"/>
              </a:ext>
            </a:extLst>
          </p:cNvPr>
          <p:cNvPicPr>
            <a:picLocks noChangeAspect="1"/>
          </p:cNvPicPr>
          <p:nvPr/>
        </p:nvPicPr>
        <p:blipFill>
          <a:blip r:embed="rId4"/>
          <a:stretch>
            <a:fillRect/>
          </a:stretch>
        </p:blipFill>
        <p:spPr>
          <a:xfrm>
            <a:off x="1995055" y="523875"/>
            <a:ext cx="6927271" cy="3900456"/>
          </a:xfrm>
          <a:prstGeom prst="rect">
            <a:avLst/>
          </a:prstGeom>
        </p:spPr>
      </p:pic>
      <p:pic>
        <p:nvPicPr>
          <p:cNvPr id="7" name="Recorded Sound">
            <a:hlinkClick r:id="" action="ppaction://media"/>
            <a:extLst>
              <a:ext uri="{FF2B5EF4-FFF2-40B4-BE49-F238E27FC236}">
                <a16:creationId xmlns:a16="http://schemas.microsoft.com/office/drawing/2014/main" id="{08332CD7-7DEB-42D7-B0E2-78C395A31B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42073" y="4934749"/>
            <a:ext cx="609600" cy="609600"/>
          </a:xfrm>
          <a:prstGeom prst="rect">
            <a:avLst/>
          </a:prstGeom>
        </p:spPr>
      </p:pic>
    </p:spTree>
    <p:extLst>
      <p:ext uri="{BB962C8B-B14F-4D97-AF65-F5344CB8AC3E}">
        <p14:creationId xmlns:p14="http://schemas.microsoft.com/office/powerpoint/2010/main" val="281510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6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9958F-73EB-4FD4-A843-2938EFDFB75C}"/>
              </a:ext>
            </a:extLst>
          </p:cNvPr>
          <p:cNvSpPr>
            <a:spLocks noGrp="1"/>
          </p:cNvSpPr>
          <p:nvPr>
            <p:ph type="title"/>
          </p:nvPr>
        </p:nvSpPr>
        <p:spPr>
          <a:xfrm>
            <a:off x="680319" y="4711615"/>
            <a:ext cx="9918408" cy="588535"/>
          </a:xfrm>
        </p:spPr>
        <p:txBody>
          <a:bodyPr>
            <a:noAutofit/>
          </a:bodyPr>
          <a:lstStyle/>
          <a:p>
            <a:r>
              <a:rPr lang="en-US" sz="2700" dirty="0"/>
              <a:t>Repayment Status: Distinction between Default / Non-Default</a:t>
            </a:r>
          </a:p>
        </p:txBody>
      </p:sp>
      <p:sp>
        <p:nvSpPr>
          <p:cNvPr id="3" name="Text Placeholder 2">
            <a:extLst>
              <a:ext uri="{FF2B5EF4-FFF2-40B4-BE49-F238E27FC236}">
                <a16:creationId xmlns:a16="http://schemas.microsoft.com/office/drawing/2014/main" id="{1C68A718-EE20-47BF-A20A-3399EE9D1C62}"/>
              </a:ext>
            </a:extLst>
          </p:cNvPr>
          <p:cNvSpPr>
            <a:spLocks noGrp="1"/>
          </p:cNvSpPr>
          <p:nvPr>
            <p:ph type="body" sz="half" idx="2"/>
          </p:nvPr>
        </p:nvSpPr>
        <p:spPr/>
        <p:txBody>
          <a:bodyPr/>
          <a:lstStyle/>
          <a:p>
            <a:r>
              <a:rPr lang="en-US" dirty="0"/>
              <a:t>Bar Chart Comparing Defaults and Non-Defaults</a:t>
            </a:r>
          </a:p>
        </p:txBody>
      </p:sp>
      <p:pic>
        <p:nvPicPr>
          <p:cNvPr id="6" name="Recorded Sound">
            <a:hlinkClick r:id="" action="ppaction://media"/>
            <a:extLst>
              <a:ext uri="{FF2B5EF4-FFF2-40B4-BE49-F238E27FC236}">
                <a16:creationId xmlns:a16="http://schemas.microsoft.com/office/drawing/2014/main" id="{5051486A-3FDA-43FB-989F-AE490D6237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88225" y="4941676"/>
            <a:ext cx="609600" cy="609600"/>
          </a:xfrm>
          <a:prstGeom prst="rect">
            <a:avLst/>
          </a:prstGeom>
        </p:spPr>
      </p:pic>
      <p:pic>
        <p:nvPicPr>
          <p:cNvPr id="8" name="Picture 7">
            <a:extLst>
              <a:ext uri="{FF2B5EF4-FFF2-40B4-BE49-F238E27FC236}">
                <a16:creationId xmlns:a16="http://schemas.microsoft.com/office/drawing/2014/main" id="{FD4C5928-6740-4F70-9ABB-D9BDB90B55E8}"/>
              </a:ext>
            </a:extLst>
          </p:cNvPr>
          <p:cNvPicPr>
            <a:picLocks noChangeAspect="1"/>
          </p:cNvPicPr>
          <p:nvPr/>
        </p:nvPicPr>
        <p:blipFill>
          <a:blip r:embed="rId5"/>
          <a:stretch>
            <a:fillRect/>
          </a:stretch>
        </p:blipFill>
        <p:spPr>
          <a:xfrm>
            <a:off x="991899" y="516030"/>
            <a:ext cx="4333875" cy="3524250"/>
          </a:xfrm>
          <a:prstGeom prst="rect">
            <a:avLst/>
          </a:prstGeom>
        </p:spPr>
      </p:pic>
      <p:pic>
        <p:nvPicPr>
          <p:cNvPr id="10" name="Picture 9">
            <a:extLst>
              <a:ext uri="{FF2B5EF4-FFF2-40B4-BE49-F238E27FC236}">
                <a16:creationId xmlns:a16="http://schemas.microsoft.com/office/drawing/2014/main" id="{12756F11-D324-41F2-B2FB-FE4385DA8644}"/>
              </a:ext>
            </a:extLst>
          </p:cNvPr>
          <p:cNvPicPr>
            <a:picLocks noChangeAspect="1"/>
          </p:cNvPicPr>
          <p:nvPr/>
        </p:nvPicPr>
        <p:blipFill>
          <a:blip r:embed="rId6"/>
          <a:stretch>
            <a:fillRect/>
          </a:stretch>
        </p:blipFill>
        <p:spPr>
          <a:xfrm>
            <a:off x="6380450" y="536599"/>
            <a:ext cx="5395913" cy="3503681"/>
          </a:xfrm>
          <a:prstGeom prst="rect">
            <a:avLst/>
          </a:prstGeom>
        </p:spPr>
      </p:pic>
    </p:spTree>
    <p:extLst>
      <p:ext uri="{BB962C8B-B14F-4D97-AF65-F5344CB8AC3E}">
        <p14:creationId xmlns:p14="http://schemas.microsoft.com/office/powerpoint/2010/main" val="1494548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4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E7FE1-6EF6-4DB0-81E5-3163A0C62707}"/>
              </a:ext>
            </a:extLst>
          </p:cNvPr>
          <p:cNvSpPr>
            <a:spLocks noGrp="1"/>
          </p:cNvSpPr>
          <p:nvPr>
            <p:ph type="title"/>
          </p:nvPr>
        </p:nvSpPr>
        <p:spPr/>
        <p:txBody>
          <a:bodyPr/>
          <a:lstStyle/>
          <a:p>
            <a:r>
              <a:rPr lang="en-US" dirty="0"/>
              <a:t>Feature Selection</a:t>
            </a:r>
          </a:p>
        </p:txBody>
      </p:sp>
      <p:sp>
        <p:nvSpPr>
          <p:cNvPr id="3" name="TextBox 2">
            <a:extLst>
              <a:ext uri="{FF2B5EF4-FFF2-40B4-BE49-F238E27FC236}">
                <a16:creationId xmlns:a16="http://schemas.microsoft.com/office/drawing/2014/main" id="{E6B2BA7D-984C-43A6-BF22-9202F9273CF4}"/>
              </a:ext>
            </a:extLst>
          </p:cNvPr>
          <p:cNvSpPr txBox="1"/>
          <p:nvPr/>
        </p:nvSpPr>
        <p:spPr>
          <a:xfrm>
            <a:off x="942109" y="2840182"/>
            <a:ext cx="9240982"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Principal Component Analysis for multicollinearity issue from repeating variables over 6 months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ANOVA and feature importance techniques from logistic regression, decision tree classifier, random forest classifier and </a:t>
            </a:r>
            <a:r>
              <a:rPr lang="en-US" sz="2400" dirty="0" err="1"/>
              <a:t>XGBoost</a:t>
            </a:r>
            <a:r>
              <a:rPr lang="en-US" sz="2400" dirty="0"/>
              <a:t> classifier models</a:t>
            </a:r>
          </a:p>
          <a:p>
            <a:pPr marL="742950" lvl="1"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Demographic variables were not important</a:t>
            </a:r>
          </a:p>
          <a:p>
            <a:pPr marL="742950" lvl="1" indent="-285750">
              <a:buFont typeface="Arial" panose="020B0604020202020204" pitchFamily="34" charset="0"/>
              <a:buChar char="•"/>
            </a:pPr>
            <a:r>
              <a:rPr lang="en-US" sz="2400" dirty="0"/>
              <a:t>PCA components were important</a:t>
            </a:r>
          </a:p>
        </p:txBody>
      </p:sp>
      <p:pic>
        <p:nvPicPr>
          <p:cNvPr id="4" name="Recorded Sound">
            <a:hlinkClick r:id="" action="ppaction://media"/>
            <a:extLst>
              <a:ext uri="{FF2B5EF4-FFF2-40B4-BE49-F238E27FC236}">
                <a16:creationId xmlns:a16="http://schemas.microsoft.com/office/drawing/2014/main" id="{7ADBE613-6039-4353-B7A6-145995021F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42072" y="988897"/>
            <a:ext cx="609600" cy="609600"/>
          </a:xfrm>
          <a:prstGeom prst="rect">
            <a:avLst/>
          </a:prstGeom>
        </p:spPr>
      </p:pic>
    </p:spTree>
    <p:extLst>
      <p:ext uri="{BB962C8B-B14F-4D97-AF65-F5344CB8AC3E}">
        <p14:creationId xmlns:p14="http://schemas.microsoft.com/office/powerpoint/2010/main" val="4255432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9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3036C-BE6F-4665-9384-76700BB3E995}"/>
              </a:ext>
            </a:extLst>
          </p:cNvPr>
          <p:cNvSpPr>
            <a:spLocks noGrp="1"/>
          </p:cNvSpPr>
          <p:nvPr>
            <p:ph type="title"/>
          </p:nvPr>
        </p:nvSpPr>
        <p:spPr/>
        <p:txBody>
          <a:bodyPr/>
          <a:lstStyle/>
          <a:p>
            <a:r>
              <a:rPr lang="en-US" dirty="0"/>
              <a:t>Modeling</a:t>
            </a:r>
          </a:p>
        </p:txBody>
      </p:sp>
      <p:sp>
        <p:nvSpPr>
          <p:cNvPr id="3" name="TextBox 2">
            <a:extLst>
              <a:ext uri="{FF2B5EF4-FFF2-40B4-BE49-F238E27FC236}">
                <a16:creationId xmlns:a16="http://schemas.microsoft.com/office/drawing/2014/main" id="{187D6349-2010-462F-9A51-9267A478BC91}"/>
              </a:ext>
            </a:extLst>
          </p:cNvPr>
          <p:cNvSpPr txBox="1"/>
          <p:nvPr/>
        </p:nvSpPr>
        <p:spPr>
          <a:xfrm>
            <a:off x="680321" y="2161309"/>
            <a:ext cx="10084661" cy="4478149"/>
          </a:xfrm>
          <a:prstGeom prst="rect">
            <a:avLst/>
          </a:prstGeom>
          <a:noFill/>
        </p:spPr>
        <p:txBody>
          <a:bodyPr wrap="square" rtlCol="0">
            <a:spAutoFit/>
          </a:bodyPr>
          <a:lstStyle/>
          <a:p>
            <a:pPr marL="285750" indent="-285750">
              <a:buFont typeface="Arial" panose="020B0604020202020204" pitchFamily="34" charset="0"/>
              <a:buChar char="•"/>
            </a:pPr>
            <a:r>
              <a:rPr lang="en-US" sz="1900" dirty="0"/>
              <a:t>Binary Classification Models tested:</a:t>
            </a:r>
          </a:p>
          <a:p>
            <a:pPr marL="742950" lvl="1" indent="-285750">
              <a:buFont typeface="Arial" panose="020B0604020202020204" pitchFamily="34" charset="0"/>
              <a:buChar char="•"/>
            </a:pPr>
            <a:r>
              <a:rPr lang="en-US" sz="1900" dirty="0"/>
              <a:t>Logistic Regression</a:t>
            </a:r>
          </a:p>
          <a:p>
            <a:pPr marL="742950" lvl="1" indent="-285750">
              <a:buFont typeface="Arial" panose="020B0604020202020204" pitchFamily="34" charset="0"/>
              <a:buChar char="•"/>
            </a:pPr>
            <a:r>
              <a:rPr lang="en-US" sz="1900" dirty="0"/>
              <a:t>LASSO Logistic Regression</a:t>
            </a:r>
          </a:p>
          <a:p>
            <a:pPr marL="742950" lvl="1" indent="-285750">
              <a:buFont typeface="Arial" panose="020B0604020202020204" pitchFamily="34" charset="0"/>
              <a:buChar char="•"/>
            </a:pPr>
            <a:r>
              <a:rPr lang="en-US" sz="1900" dirty="0"/>
              <a:t>Gradient Boosting Classifier</a:t>
            </a:r>
          </a:p>
          <a:p>
            <a:pPr marL="742950" lvl="1" indent="-285750">
              <a:buFont typeface="Arial" panose="020B0604020202020204" pitchFamily="34" charset="0"/>
              <a:buChar char="•"/>
            </a:pPr>
            <a:r>
              <a:rPr lang="en-US" sz="1900" dirty="0"/>
              <a:t>Random Forest</a:t>
            </a:r>
          </a:p>
          <a:p>
            <a:pPr marL="742950" lvl="1" indent="-285750">
              <a:buFont typeface="Arial" panose="020B0604020202020204" pitchFamily="34" charset="0"/>
              <a:buChar char="•"/>
            </a:pPr>
            <a:r>
              <a:rPr lang="en-US" sz="1900" dirty="0"/>
              <a:t>Artificial Neural Network (ANN)</a:t>
            </a:r>
          </a:p>
          <a:p>
            <a:pPr marL="285750" indent="-285750">
              <a:buFont typeface="Arial" panose="020B0604020202020204" pitchFamily="34" charset="0"/>
              <a:buChar char="•"/>
            </a:pPr>
            <a:r>
              <a:rPr lang="en-US" sz="1900" dirty="0"/>
              <a:t>Methodology for the 4 non-neural network models</a:t>
            </a:r>
          </a:p>
          <a:p>
            <a:pPr marL="742950" lvl="1" indent="-285750">
              <a:buFont typeface="Arial" panose="020B0604020202020204" pitchFamily="34" charset="0"/>
              <a:buChar char="•"/>
            </a:pPr>
            <a:r>
              <a:rPr lang="en-US" sz="1900" dirty="0"/>
              <a:t>Phase 1: All features / </a:t>
            </a:r>
            <a:r>
              <a:rPr lang="en-US" sz="1900" dirty="0" err="1"/>
              <a:t>GridSearch</a:t>
            </a:r>
            <a:r>
              <a:rPr lang="en-US" sz="1900" dirty="0"/>
              <a:t> / Stratified K-fold Cross-validation</a:t>
            </a:r>
          </a:p>
          <a:p>
            <a:pPr marL="742950" lvl="1" indent="-285750">
              <a:buFont typeface="Arial" panose="020B0604020202020204" pitchFamily="34" charset="0"/>
              <a:buChar char="•"/>
            </a:pPr>
            <a:r>
              <a:rPr lang="en-US" sz="1900" dirty="0"/>
              <a:t>Phase 2: Best subset of features / </a:t>
            </a:r>
            <a:r>
              <a:rPr lang="en-US" sz="1900" dirty="0" err="1"/>
              <a:t>GridSearch</a:t>
            </a:r>
            <a:r>
              <a:rPr lang="en-US" sz="1900" dirty="0"/>
              <a:t> / Stratified K-fold Cross-validation</a:t>
            </a:r>
          </a:p>
          <a:p>
            <a:pPr marL="742950" lvl="1" indent="-285750">
              <a:buFont typeface="Arial" panose="020B0604020202020204" pitchFamily="34" charset="0"/>
              <a:buChar char="•"/>
            </a:pPr>
            <a:r>
              <a:rPr lang="en-US" sz="1900" dirty="0"/>
              <a:t>Phase 3: Address imbalance in the target variable</a:t>
            </a:r>
          </a:p>
          <a:p>
            <a:pPr marL="1200150" lvl="2" indent="-285750">
              <a:buFont typeface="Arial" panose="020B0604020202020204" pitchFamily="34" charset="0"/>
              <a:buChar char="•"/>
            </a:pPr>
            <a:r>
              <a:rPr lang="en-US" sz="1900" dirty="0"/>
              <a:t>Predicted probabilities for positive outcome based on best classification threshold</a:t>
            </a:r>
          </a:p>
          <a:p>
            <a:pPr marL="285750" indent="-285750">
              <a:buFont typeface="Arial" panose="020B0604020202020204" pitchFamily="34" charset="0"/>
              <a:buChar char="•"/>
            </a:pPr>
            <a:r>
              <a:rPr lang="en-US" sz="1900" dirty="0"/>
              <a:t>Methodology for Sequential ANN</a:t>
            </a:r>
          </a:p>
          <a:p>
            <a:pPr marL="742950" lvl="1" indent="-285750">
              <a:buFont typeface="Arial" panose="020B0604020202020204" pitchFamily="34" charset="0"/>
              <a:buChar char="•"/>
            </a:pPr>
            <a:r>
              <a:rPr lang="en-US" sz="1900" dirty="0"/>
              <a:t>Test different epochs and batch sizes with validation data</a:t>
            </a:r>
          </a:p>
          <a:p>
            <a:pPr marL="742950" lvl="1" indent="-285750">
              <a:buFont typeface="Arial" panose="020B0604020202020204" pitchFamily="34" charset="0"/>
              <a:buChar char="•"/>
            </a:pPr>
            <a:r>
              <a:rPr lang="en-US" sz="1900" dirty="0"/>
              <a:t>Address target imbalance by weighting the target classes</a:t>
            </a:r>
          </a:p>
        </p:txBody>
      </p:sp>
      <p:pic>
        <p:nvPicPr>
          <p:cNvPr id="4" name="Recorded Sound">
            <a:hlinkClick r:id="" action="ppaction://media"/>
            <a:extLst>
              <a:ext uri="{FF2B5EF4-FFF2-40B4-BE49-F238E27FC236}">
                <a16:creationId xmlns:a16="http://schemas.microsoft.com/office/drawing/2014/main" id="{69322236-9E89-4A78-8031-C0B5A119B5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83637" y="988897"/>
            <a:ext cx="609600" cy="609600"/>
          </a:xfrm>
          <a:prstGeom prst="rect">
            <a:avLst/>
          </a:prstGeom>
        </p:spPr>
      </p:pic>
    </p:spTree>
    <p:extLst>
      <p:ext uri="{BB962C8B-B14F-4D97-AF65-F5344CB8AC3E}">
        <p14:creationId xmlns:p14="http://schemas.microsoft.com/office/powerpoint/2010/main" val="4191015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4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docProps/app.xml><?xml version="1.0" encoding="utf-8"?>
<Properties xmlns="http://schemas.openxmlformats.org/officeDocument/2006/extended-properties" xmlns:vt="http://schemas.openxmlformats.org/officeDocument/2006/docPropsVTypes">
  <Template>TM04033917[[fn=Berlin]]</Template>
  <TotalTime>5331</TotalTime>
  <Words>490</Words>
  <Application>Microsoft Office PowerPoint</Application>
  <PresentationFormat>Widescreen</PresentationFormat>
  <Paragraphs>65</Paragraphs>
  <Slides>11</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Tahoma</vt:lpstr>
      <vt:lpstr>Times New Roman</vt:lpstr>
      <vt:lpstr>Trebuchet MS</vt:lpstr>
      <vt:lpstr>Berlin</vt:lpstr>
      <vt:lpstr>CREDIT CARD DEFAULT</vt:lpstr>
      <vt:lpstr>Assignment/Results/Next Steps</vt:lpstr>
      <vt:lpstr>Following CRISP-DM Stages</vt:lpstr>
      <vt:lpstr>Dataset:  ABC Company account information</vt:lpstr>
      <vt:lpstr>Data Understanding: Variable Significance</vt:lpstr>
      <vt:lpstr>Limit Balance: Distinction between Default / Non-Default</vt:lpstr>
      <vt:lpstr>Repayment Status: Distinction between Default / Non-Default</vt:lpstr>
      <vt:lpstr>Feature Selection</vt:lpstr>
      <vt:lpstr>Modeling</vt:lpstr>
      <vt:lpstr>Evaluation</vt:lpstr>
      <vt:lpstr>Conclusion / 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DEFAULT</dc:title>
  <dc:creator>Mary Donovan Martello</dc:creator>
  <cp:lastModifiedBy>Mary Donovan Martello</cp:lastModifiedBy>
  <cp:revision>51</cp:revision>
  <dcterms:created xsi:type="dcterms:W3CDTF">2021-04-07T23:15:08Z</dcterms:created>
  <dcterms:modified xsi:type="dcterms:W3CDTF">2021-04-11T16:07:08Z</dcterms:modified>
</cp:coreProperties>
</file>

<file path=docProps/thumbnail.jpeg>
</file>